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314" r:id="rId2"/>
    <p:sldId id="315" r:id="rId3"/>
    <p:sldId id="611" r:id="rId4"/>
    <p:sldId id="328" r:id="rId5"/>
    <p:sldId id="393" r:id="rId6"/>
    <p:sldId id="581" r:id="rId7"/>
    <p:sldId id="582" r:id="rId8"/>
    <p:sldId id="287" r:id="rId9"/>
    <p:sldId id="610" r:id="rId10"/>
    <p:sldId id="299"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7" autoAdjust="0"/>
    <p:restoredTop sz="94660"/>
  </p:normalViewPr>
  <p:slideViewPr>
    <p:cSldViewPr snapToGrid="0">
      <p:cViewPr varScale="1">
        <p:scale>
          <a:sx n="77" d="100"/>
          <a:sy n="77" d="100"/>
        </p:scale>
        <p:origin x="56" y="5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7F385BE-FDCB-40B2-AD92-633B72F05889}" type="doc">
      <dgm:prSet loTypeId="urn:microsoft.com/office/officeart/2017/3/layout/DropPinTimeline" loCatId="process" qsTypeId="urn:microsoft.com/office/officeart/2005/8/quickstyle/simple2" qsCatId="simple" csTypeId="urn:microsoft.com/office/officeart/2005/8/colors/colorful4" csCatId="colorful" phldr="1"/>
      <dgm:spPr/>
      <dgm:t>
        <a:bodyPr/>
        <a:lstStyle/>
        <a:p>
          <a:endParaRPr lang="en-US"/>
        </a:p>
      </dgm:t>
    </dgm:pt>
    <dgm:pt modelId="{5F370D5B-36BA-4041-952E-6F5F0F8E69CA}">
      <dgm:prSet custT="1"/>
      <dgm:spPr/>
      <dgm:t>
        <a:bodyPr/>
        <a:lstStyle/>
        <a:p>
          <a:pPr>
            <a:defRPr b="1"/>
          </a:pPr>
          <a:r>
            <a:rPr lang="en-US" sz="1400" dirty="0"/>
            <a:t>2017–2018</a:t>
          </a:r>
        </a:p>
      </dgm:t>
    </dgm:pt>
    <dgm:pt modelId="{319F903F-B0F7-4EAF-9B7E-16258D8A6DE3}" type="parTrans" cxnId="{5ED919F4-7553-4CE2-A06F-63D3B24BFCCC}">
      <dgm:prSet/>
      <dgm:spPr/>
      <dgm:t>
        <a:bodyPr/>
        <a:lstStyle/>
        <a:p>
          <a:endParaRPr lang="en-US"/>
        </a:p>
      </dgm:t>
    </dgm:pt>
    <dgm:pt modelId="{49649149-0DBD-4AD4-B562-402251D7D718}" type="sibTrans" cxnId="{5ED919F4-7553-4CE2-A06F-63D3B24BFCCC}">
      <dgm:prSet/>
      <dgm:spPr/>
      <dgm:t>
        <a:bodyPr/>
        <a:lstStyle/>
        <a:p>
          <a:endParaRPr lang="en-US"/>
        </a:p>
      </dgm:t>
    </dgm:pt>
    <dgm:pt modelId="{F9B3C2C5-24C3-4BAC-A2A3-34C30F0A47EF}">
      <dgm:prSet custT="1"/>
      <dgm:spPr/>
      <dgm:t>
        <a:bodyPr/>
        <a:lstStyle/>
        <a:p>
          <a:r>
            <a:rPr lang="en-US" sz="1400" dirty="0"/>
            <a:t>Data collection; state planning process continues</a:t>
          </a:r>
        </a:p>
      </dgm:t>
    </dgm:pt>
    <dgm:pt modelId="{38D3F70B-8528-41FC-9D64-226087C48732}" type="parTrans" cxnId="{2E08D0F8-00CD-4C47-B24D-AFBA1431F72F}">
      <dgm:prSet/>
      <dgm:spPr/>
      <dgm:t>
        <a:bodyPr/>
        <a:lstStyle/>
        <a:p>
          <a:endParaRPr lang="en-US"/>
        </a:p>
      </dgm:t>
    </dgm:pt>
    <dgm:pt modelId="{2C1980AF-B075-4343-8B1D-BE315FD82AE8}" type="sibTrans" cxnId="{2E08D0F8-00CD-4C47-B24D-AFBA1431F72F}">
      <dgm:prSet/>
      <dgm:spPr/>
      <dgm:t>
        <a:bodyPr/>
        <a:lstStyle/>
        <a:p>
          <a:endParaRPr lang="en-US"/>
        </a:p>
      </dgm:t>
    </dgm:pt>
    <dgm:pt modelId="{DCB610B2-2950-4A12-A08D-B06E86C5A32E}">
      <dgm:prSet custT="1"/>
      <dgm:spPr/>
      <dgm:t>
        <a:bodyPr/>
        <a:lstStyle/>
        <a:p>
          <a:pPr>
            <a:defRPr b="1"/>
          </a:pPr>
          <a:r>
            <a:rPr lang="en-US" sz="1400" dirty="0"/>
            <a:t>November-December 2018</a:t>
          </a:r>
        </a:p>
      </dgm:t>
    </dgm:pt>
    <dgm:pt modelId="{2FE3E958-09FD-4E47-B148-017753072C2C}" type="parTrans" cxnId="{7279F7F3-9C98-4575-A0DC-737D3AAA2612}">
      <dgm:prSet/>
      <dgm:spPr/>
      <dgm:t>
        <a:bodyPr/>
        <a:lstStyle/>
        <a:p>
          <a:endParaRPr lang="en-US"/>
        </a:p>
      </dgm:t>
    </dgm:pt>
    <dgm:pt modelId="{10E6FF8E-F9C6-4B2E-9FE8-4A5E431B76E7}" type="sibTrans" cxnId="{7279F7F3-9C98-4575-A0DC-737D3AAA2612}">
      <dgm:prSet/>
      <dgm:spPr/>
      <dgm:t>
        <a:bodyPr/>
        <a:lstStyle/>
        <a:p>
          <a:endParaRPr lang="en-US"/>
        </a:p>
      </dgm:t>
    </dgm:pt>
    <dgm:pt modelId="{20D8960F-A8C6-4F50-884C-A6A30BEE7ADE}">
      <dgm:prSet custT="1"/>
      <dgm:spPr/>
      <dgm:t>
        <a:bodyPr/>
        <a:lstStyle/>
        <a:p>
          <a:r>
            <a:rPr lang="en-US" sz="1400" dirty="0"/>
            <a:t>Future Ready PA Index goes live;  CSI, A-TSI schools identified</a:t>
          </a:r>
        </a:p>
      </dgm:t>
    </dgm:pt>
    <dgm:pt modelId="{37470870-E3A7-4BBA-9962-6504B1B29275}" type="parTrans" cxnId="{6AD29078-C204-4D08-AFBB-3B2C73EE0F7C}">
      <dgm:prSet/>
      <dgm:spPr/>
      <dgm:t>
        <a:bodyPr/>
        <a:lstStyle/>
        <a:p>
          <a:endParaRPr lang="en-US"/>
        </a:p>
      </dgm:t>
    </dgm:pt>
    <dgm:pt modelId="{C127D754-A625-4D8C-B677-0308450CC6DC}" type="sibTrans" cxnId="{6AD29078-C204-4D08-AFBB-3B2C73EE0F7C}">
      <dgm:prSet/>
      <dgm:spPr/>
      <dgm:t>
        <a:bodyPr/>
        <a:lstStyle/>
        <a:p>
          <a:endParaRPr lang="en-US"/>
        </a:p>
      </dgm:t>
    </dgm:pt>
    <dgm:pt modelId="{3CC13CF0-55F0-42D9-AEB8-A40C84DC872A}">
      <dgm:prSet custT="1"/>
      <dgm:spPr/>
      <dgm:t>
        <a:bodyPr/>
        <a:lstStyle/>
        <a:p>
          <a:pPr>
            <a:defRPr b="1"/>
          </a:pPr>
          <a:r>
            <a:rPr lang="en-US" sz="1400" dirty="0"/>
            <a:t>Winter/Spring 2019</a:t>
          </a:r>
        </a:p>
      </dgm:t>
    </dgm:pt>
    <dgm:pt modelId="{E77C23DB-E3C9-405F-9A96-AA02C04962B3}" type="parTrans" cxnId="{71DE0C3A-96BC-4554-851C-279304618559}">
      <dgm:prSet/>
      <dgm:spPr/>
      <dgm:t>
        <a:bodyPr/>
        <a:lstStyle/>
        <a:p>
          <a:endParaRPr lang="en-US"/>
        </a:p>
      </dgm:t>
    </dgm:pt>
    <dgm:pt modelId="{0443C778-4D00-4597-A25D-7A1C16BF2D77}" type="sibTrans" cxnId="{71DE0C3A-96BC-4554-851C-279304618559}">
      <dgm:prSet/>
      <dgm:spPr/>
      <dgm:t>
        <a:bodyPr/>
        <a:lstStyle/>
        <a:p>
          <a:endParaRPr lang="en-US"/>
        </a:p>
      </dgm:t>
    </dgm:pt>
    <dgm:pt modelId="{99CC579C-298D-4C2C-94FF-2C944D198A7A}">
      <dgm:prSet custT="1"/>
      <dgm:spPr/>
      <dgm:t>
        <a:bodyPr/>
        <a:lstStyle/>
        <a:p>
          <a:r>
            <a:rPr lang="en-US" sz="1400" dirty="0"/>
            <a:t>CSI, A-TSI - needs assessment; develop improvement plans</a:t>
          </a:r>
        </a:p>
      </dgm:t>
    </dgm:pt>
    <dgm:pt modelId="{10487A11-C390-4EC3-990F-9E3FECFCEAF3}" type="parTrans" cxnId="{C9217CD4-EF1E-43B6-A091-6E53D82AF708}">
      <dgm:prSet/>
      <dgm:spPr/>
      <dgm:t>
        <a:bodyPr/>
        <a:lstStyle/>
        <a:p>
          <a:endParaRPr lang="en-US"/>
        </a:p>
      </dgm:t>
    </dgm:pt>
    <dgm:pt modelId="{958907FB-2E5A-4456-A1EF-8B477F760308}" type="sibTrans" cxnId="{C9217CD4-EF1E-43B6-A091-6E53D82AF708}">
      <dgm:prSet/>
      <dgm:spPr/>
      <dgm:t>
        <a:bodyPr/>
        <a:lstStyle/>
        <a:p>
          <a:endParaRPr lang="en-US"/>
        </a:p>
      </dgm:t>
    </dgm:pt>
    <dgm:pt modelId="{0696797C-9E4B-47AA-AE6E-C48A03E7CA4E}">
      <dgm:prSet custT="1"/>
      <dgm:spPr/>
      <dgm:t>
        <a:bodyPr/>
        <a:lstStyle/>
        <a:p>
          <a:pPr>
            <a:defRPr b="1"/>
          </a:pPr>
          <a:r>
            <a:rPr lang="en-US" sz="1400" dirty="0"/>
            <a:t>July 1, 2019</a:t>
          </a:r>
        </a:p>
        <a:p>
          <a:pPr>
            <a:defRPr b="1"/>
          </a:pPr>
          <a:r>
            <a:rPr lang="en-US" sz="1400" b="0" dirty="0"/>
            <a:t>CSI, A-TSI School Improvement Plans to be completed, approved</a:t>
          </a:r>
        </a:p>
      </dgm:t>
    </dgm:pt>
    <dgm:pt modelId="{4272FFAA-586B-4CDE-8BA5-E9E865A349FD}" type="parTrans" cxnId="{4F0234E1-EE97-491F-903F-E40A576E9CF6}">
      <dgm:prSet/>
      <dgm:spPr/>
      <dgm:t>
        <a:bodyPr/>
        <a:lstStyle/>
        <a:p>
          <a:endParaRPr lang="en-US"/>
        </a:p>
      </dgm:t>
    </dgm:pt>
    <dgm:pt modelId="{1409354D-4DC3-40BF-A9F0-FCD56EE47760}" type="sibTrans" cxnId="{4F0234E1-EE97-491F-903F-E40A576E9CF6}">
      <dgm:prSet/>
      <dgm:spPr/>
      <dgm:t>
        <a:bodyPr/>
        <a:lstStyle/>
        <a:p>
          <a:endParaRPr lang="en-US"/>
        </a:p>
      </dgm:t>
    </dgm:pt>
    <dgm:pt modelId="{3C7A5E51-EF65-4F25-93AA-3C83ED6BDF3E}">
      <dgm:prSet custT="1"/>
      <dgm:spPr/>
      <dgm:t>
        <a:bodyPr/>
        <a:lstStyle/>
        <a:p>
          <a:endParaRPr lang="en-US" sz="1400" dirty="0"/>
        </a:p>
      </dgm:t>
    </dgm:pt>
    <dgm:pt modelId="{9DD22667-8B1B-4455-8CDF-69B8B6E39A0A}" type="parTrans" cxnId="{AD9FF326-1921-40F1-884F-893E9396B61C}">
      <dgm:prSet/>
      <dgm:spPr/>
      <dgm:t>
        <a:bodyPr/>
        <a:lstStyle/>
        <a:p>
          <a:endParaRPr lang="en-US"/>
        </a:p>
      </dgm:t>
    </dgm:pt>
    <dgm:pt modelId="{70B58C2E-0D91-4A37-968A-E2249335E8ED}" type="sibTrans" cxnId="{AD9FF326-1921-40F1-884F-893E9396B61C}">
      <dgm:prSet/>
      <dgm:spPr/>
      <dgm:t>
        <a:bodyPr/>
        <a:lstStyle/>
        <a:p>
          <a:endParaRPr lang="en-US"/>
        </a:p>
      </dgm:t>
    </dgm:pt>
    <dgm:pt modelId="{AEB0D4F4-3042-4272-B2D7-677E36FE7FC8}">
      <dgm:prSet custT="1"/>
      <dgm:spPr/>
      <dgm:t>
        <a:bodyPr/>
        <a:lstStyle/>
        <a:p>
          <a:pPr>
            <a:defRPr b="1"/>
          </a:pPr>
          <a:r>
            <a:rPr lang="en-US" sz="1400" b="0" dirty="0"/>
            <a:t>Improvement Cycle; demonstrate progress</a:t>
          </a:r>
        </a:p>
        <a:p>
          <a:pPr>
            <a:defRPr b="1"/>
          </a:pPr>
          <a:r>
            <a:rPr lang="en-US" sz="1400" b="0" dirty="0"/>
            <a:t>Exit (or not) CSI, A-TSI status</a:t>
          </a:r>
        </a:p>
        <a:p>
          <a:pPr>
            <a:defRPr b="1"/>
          </a:pPr>
          <a:r>
            <a:rPr lang="en-US" sz="1400" dirty="0"/>
            <a:t>2019-2022</a:t>
          </a:r>
        </a:p>
      </dgm:t>
    </dgm:pt>
    <dgm:pt modelId="{9B8CC615-EA72-4707-BD2D-554CEC41056E}" type="parTrans" cxnId="{84C5E01A-6DC8-4617-8334-7B95C337F20E}">
      <dgm:prSet/>
      <dgm:spPr/>
      <dgm:t>
        <a:bodyPr/>
        <a:lstStyle/>
        <a:p>
          <a:endParaRPr lang="en-US"/>
        </a:p>
      </dgm:t>
    </dgm:pt>
    <dgm:pt modelId="{1CE502B0-EC8B-4684-9C95-DF7901201648}" type="sibTrans" cxnId="{84C5E01A-6DC8-4617-8334-7B95C337F20E}">
      <dgm:prSet/>
      <dgm:spPr/>
      <dgm:t>
        <a:bodyPr/>
        <a:lstStyle/>
        <a:p>
          <a:endParaRPr lang="en-US"/>
        </a:p>
      </dgm:t>
    </dgm:pt>
    <dgm:pt modelId="{AA916363-4A48-418D-BD88-F0933A7EAABA}">
      <dgm:prSet custT="1"/>
      <dgm:spPr/>
      <dgm:t>
        <a:bodyPr/>
        <a:lstStyle/>
        <a:p>
          <a:endParaRPr lang="en-US" sz="1400" dirty="0"/>
        </a:p>
      </dgm:t>
    </dgm:pt>
    <dgm:pt modelId="{E241769B-757D-4C17-B5D8-8B6F3468BFF8}" type="parTrans" cxnId="{47FCD051-DDCF-409A-A1B6-95E97E60978C}">
      <dgm:prSet/>
      <dgm:spPr/>
      <dgm:t>
        <a:bodyPr/>
        <a:lstStyle/>
        <a:p>
          <a:endParaRPr lang="en-US"/>
        </a:p>
      </dgm:t>
    </dgm:pt>
    <dgm:pt modelId="{23EFA068-817C-430D-B968-4345E1367633}" type="sibTrans" cxnId="{47FCD051-DDCF-409A-A1B6-95E97E60978C}">
      <dgm:prSet/>
      <dgm:spPr/>
      <dgm:t>
        <a:bodyPr/>
        <a:lstStyle/>
        <a:p>
          <a:endParaRPr lang="en-US"/>
        </a:p>
      </dgm:t>
    </dgm:pt>
    <dgm:pt modelId="{810F8BC8-BC29-47CF-9F34-59621EEC9413}">
      <dgm:prSet custT="1"/>
      <dgm:spPr/>
      <dgm:t>
        <a:bodyPr/>
        <a:lstStyle/>
        <a:p>
          <a:pPr>
            <a:defRPr b="1"/>
          </a:pPr>
          <a:r>
            <a:rPr lang="en-US" sz="1400" dirty="0"/>
            <a:t>Late Fall 2021</a:t>
          </a:r>
        </a:p>
        <a:p>
          <a:pPr>
            <a:defRPr b="1"/>
          </a:pPr>
          <a:r>
            <a:rPr lang="en-US" sz="1400" b="0" dirty="0"/>
            <a:t>New cohort of CSI schools identified; </a:t>
          </a:r>
        </a:p>
        <a:p>
          <a:pPr>
            <a:defRPr b="1"/>
          </a:pPr>
          <a:r>
            <a:rPr lang="en-US" sz="1400" b="0" dirty="0"/>
            <a:t>4-year improvement cycle begins again</a:t>
          </a:r>
        </a:p>
      </dgm:t>
    </dgm:pt>
    <dgm:pt modelId="{E87627A1-F348-46D8-AAA9-E106DF535EF6}" type="parTrans" cxnId="{98012D1B-5983-4AB0-B847-876429042FD7}">
      <dgm:prSet/>
      <dgm:spPr/>
      <dgm:t>
        <a:bodyPr/>
        <a:lstStyle/>
        <a:p>
          <a:endParaRPr lang="en-US"/>
        </a:p>
      </dgm:t>
    </dgm:pt>
    <dgm:pt modelId="{9F972FB1-24DE-46B5-8DB3-94774C7DAF14}" type="sibTrans" cxnId="{98012D1B-5983-4AB0-B847-876429042FD7}">
      <dgm:prSet/>
      <dgm:spPr/>
      <dgm:t>
        <a:bodyPr/>
        <a:lstStyle/>
        <a:p>
          <a:endParaRPr lang="en-US"/>
        </a:p>
      </dgm:t>
    </dgm:pt>
    <dgm:pt modelId="{810D7C5C-CFBD-4650-9C02-57FBAE65A236}">
      <dgm:prSet custT="1"/>
      <dgm:spPr/>
      <dgm:t>
        <a:bodyPr/>
        <a:lstStyle/>
        <a:p>
          <a:endParaRPr lang="en-US" sz="1400" dirty="0"/>
        </a:p>
      </dgm:t>
    </dgm:pt>
    <dgm:pt modelId="{43C7230D-2381-48FD-B562-C2BA8D58F9E7}" type="parTrans" cxnId="{9EC6A2A4-9FD0-4141-AA46-A474ED1B8A03}">
      <dgm:prSet/>
      <dgm:spPr/>
      <dgm:t>
        <a:bodyPr/>
        <a:lstStyle/>
        <a:p>
          <a:endParaRPr lang="en-US"/>
        </a:p>
      </dgm:t>
    </dgm:pt>
    <dgm:pt modelId="{49D90135-A299-46E3-9A2C-361FA1204440}" type="sibTrans" cxnId="{9EC6A2A4-9FD0-4141-AA46-A474ED1B8A03}">
      <dgm:prSet/>
      <dgm:spPr/>
      <dgm:t>
        <a:bodyPr/>
        <a:lstStyle/>
        <a:p>
          <a:endParaRPr lang="en-US"/>
        </a:p>
      </dgm:t>
    </dgm:pt>
    <dgm:pt modelId="{51B97757-DF12-4C29-8907-7C03CC75C935}">
      <dgm:prSet custT="1"/>
      <dgm:spPr/>
      <dgm:t>
        <a:bodyPr/>
        <a:lstStyle/>
        <a:p>
          <a:pPr>
            <a:defRPr b="1"/>
          </a:pPr>
          <a:r>
            <a:rPr lang="en-US" sz="1400" dirty="0"/>
            <a:t>December 2015</a:t>
          </a:r>
        </a:p>
        <a:p>
          <a:pPr>
            <a:defRPr b="1"/>
          </a:pPr>
          <a:r>
            <a:rPr lang="en-US" sz="1400" b="0" dirty="0"/>
            <a:t>ESSA signed into law</a:t>
          </a:r>
        </a:p>
      </dgm:t>
    </dgm:pt>
    <dgm:pt modelId="{BD7B6949-FA2E-487B-A50D-D6DB052B665A}" type="parTrans" cxnId="{6941F259-7479-4659-A569-12BDE45921AE}">
      <dgm:prSet/>
      <dgm:spPr/>
      <dgm:t>
        <a:bodyPr/>
        <a:lstStyle/>
        <a:p>
          <a:endParaRPr lang="en-US"/>
        </a:p>
      </dgm:t>
    </dgm:pt>
    <dgm:pt modelId="{ACF110ED-EA4E-42E0-8197-9C6552A087A3}" type="sibTrans" cxnId="{6941F259-7479-4659-A569-12BDE45921AE}">
      <dgm:prSet/>
      <dgm:spPr/>
      <dgm:t>
        <a:bodyPr/>
        <a:lstStyle/>
        <a:p>
          <a:endParaRPr lang="en-US"/>
        </a:p>
      </dgm:t>
    </dgm:pt>
    <dgm:pt modelId="{02F9710F-D5E3-4479-BB8A-33EE0560747C}">
      <dgm:prSet custT="1"/>
      <dgm:spPr/>
      <dgm:t>
        <a:bodyPr/>
        <a:lstStyle/>
        <a:p>
          <a:pPr>
            <a:defRPr b="1"/>
          </a:pPr>
          <a:r>
            <a:rPr lang="en-US" sz="1400" b="0" dirty="0"/>
            <a:t>Stakeholder engagement; development of PA Plan begins</a:t>
          </a:r>
          <a:endParaRPr lang="en-US" sz="1400" dirty="0"/>
        </a:p>
        <a:p>
          <a:pPr>
            <a:defRPr b="1"/>
          </a:pPr>
          <a:r>
            <a:rPr lang="en-US" sz="1400" dirty="0"/>
            <a:t>2016 - 2017 </a:t>
          </a:r>
        </a:p>
      </dgm:t>
    </dgm:pt>
    <dgm:pt modelId="{FEB02DB7-7FD7-41B2-AE3F-98DC3DF854E1}" type="parTrans" cxnId="{E3B072F4-116A-4C92-9B6A-868612B1493A}">
      <dgm:prSet/>
      <dgm:spPr/>
      <dgm:t>
        <a:bodyPr/>
        <a:lstStyle/>
        <a:p>
          <a:endParaRPr lang="en-US"/>
        </a:p>
      </dgm:t>
    </dgm:pt>
    <dgm:pt modelId="{FCB6D719-AEF9-455D-8A9A-3E70F52A2F2B}" type="sibTrans" cxnId="{E3B072F4-116A-4C92-9B6A-868612B1493A}">
      <dgm:prSet/>
      <dgm:spPr/>
      <dgm:t>
        <a:bodyPr/>
        <a:lstStyle/>
        <a:p>
          <a:endParaRPr lang="en-US"/>
        </a:p>
      </dgm:t>
    </dgm:pt>
    <dgm:pt modelId="{191BCD8C-7B51-40C1-803B-D3B0BFF10B59}">
      <dgm:prSet custT="1"/>
      <dgm:spPr/>
      <dgm:t>
        <a:bodyPr/>
        <a:lstStyle/>
        <a:p>
          <a:pPr>
            <a:defRPr b="1"/>
          </a:pPr>
          <a:r>
            <a:rPr lang="en-US" sz="1400" dirty="0"/>
            <a:t>January 2018</a:t>
          </a:r>
        </a:p>
        <a:p>
          <a:pPr>
            <a:defRPr b="1"/>
          </a:pPr>
          <a:r>
            <a:rPr lang="en-US" sz="1400" b="0" dirty="0"/>
            <a:t>PA Consolidated State Plan (ESSA Plan) approved by US Ed Dept.</a:t>
          </a:r>
        </a:p>
      </dgm:t>
    </dgm:pt>
    <dgm:pt modelId="{2083AA4A-068A-4ED1-971E-D166F0305A1A}" type="parTrans" cxnId="{C43C63C9-D4F7-4DB0-BE14-4C4FAA1F2479}">
      <dgm:prSet/>
      <dgm:spPr/>
      <dgm:t>
        <a:bodyPr/>
        <a:lstStyle/>
        <a:p>
          <a:endParaRPr lang="en-US"/>
        </a:p>
      </dgm:t>
    </dgm:pt>
    <dgm:pt modelId="{0056F186-40D4-4B46-814F-5EDEC9D8490B}" type="sibTrans" cxnId="{C43C63C9-D4F7-4DB0-BE14-4C4FAA1F2479}">
      <dgm:prSet/>
      <dgm:spPr/>
      <dgm:t>
        <a:bodyPr/>
        <a:lstStyle/>
        <a:p>
          <a:endParaRPr lang="en-US"/>
        </a:p>
      </dgm:t>
    </dgm:pt>
    <dgm:pt modelId="{AFD6D9D6-95E2-46E4-B71B-4A74C987C407}" type="pres">
      <dgm:prSet presAssocID="{C7F385BE-FDCB-40B2-AD92-633B72F05889}" presName="root" presStyleCnt="0">
        <dgm:presLayoutVars>
          <dgm:chMax/>
          <dgm:chPref/>
          <dgm:animLvl val="lvl"/>
        </dgm:presLayoutVars>
      </dgm:prSet>
      <dgm:spPr/>
    </dgm:pt>
    <dgm:pt modelId="{31D4B51B-A0D5-43EF-A9CB-3EC3DC1A68A2}" type="pres">
      <dgm:prSet presAssocID="{C7F385BE-FDCB-40B2-AD92-633B72F05889}" presName="divider" presStyleLbl="fgAcc1" presStyleIdx="0" presStyleCnt="10"/>
      <dgm:spPr>
        <a:solidFill>
          <a:schemeClr val="lt1">
            <a:alpha val="90000"/>
            <a:hueOff val="0"/>
            <a:satOff val="0"/>
            <a:lumOff val="0"/>
            <a:alphaOff val="0"/>
          </a:schemeClr>
        </a:solidFill>
        <a:ln w="19050" cap="flat" cmpd="sng" algn="ctr">
          <a:solidFill>
            <a:schemeClr val="accent4">
              <a:hueOff val="0"/>
              <a:satOff val="0"/>
              <a:lumOff val="0"/>
              <a:alphaOff val="0"/>
            </a:schemeClr>
          </a:solidFill>
          <a:prstDash val="solid"/>
          <a:tailEnd type="triangle" w="lg" len="lg"/>
        </a:ln>
        <a:effectLst/>
      </dgm:spPr>
    </dgm:pt>
    <dgm:pt modelId="{2C918DD5-FD5D-4CB6-9381-F92481905B30}" type="pres">
      <dgm:prSet presAssocID="{C7F385BE-FDCB-40B2-AD92-633B72F05889}" presName="nodes" presStyleCnt="0">
        <dgm:presLayoutVars>
          <dgm:chMax/>
          <dgm:chPref/>
          <dgm:animLvl val="lvl"/>
        </dgm:presLayoutVars>
      </dgm:prSet>
      <dgm:spPr/>
    </dgm:pt>
    <dgm:pt modelId="{0C06A712-A7C2-422E-8AD8-74AA469E7A87}" type="pres">
      <dgm:prSet presAssocID="{51B97757-DF12-4C29-8907-7C03CC75C935}" presName="composite" presStyleCnt="0"/>
      <dgm:spPr/>
    </dgm:pt>
    <dgm:pt modelId="{D30136DD-9375-407B-ADB5-50624F753BA8}" type="pres">
      <dgm:prSet presAssocID="{51B97757-DF12-4C29-8907-7C03CC75C935}" presName="ConnectorPoint" presStyleLbl="lnNode1" presStyleIdx="0" presStyleCnt="9"/>
      <dgm:spPr>
        <a:solidFill>
          <a:schemeClr val="accent4">
            <a:hueOff val="0"/>
            <a:satOff val="0"/>
            <a:lumOff val="0"/>
            <a:alphaOff val="0"/>
          </a:schemeClr>
        </a:solidFill>
        <a:ln w="635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gm:spPr>
    </dgm:pt>
    <dgm:pt modelId="{CB583269-3A22-4BEF-9203-99366FF9EBEC}" type="pres">
      <dgm:prSet presAssocID="{51B97757-DF12-4C29-8907-7C03CC75C935}" presName="DropPinPlaceHolder" presStyleCnt="0"/>
      <dgm:spPr/>
    </dgm:pt>
    <dgm:pt modelId="{DC8E68E2-6F03-4464-9820-7921B164923F}" type="pres">
      <dgm:prSet presAssocID="{51B97757-DF12-4C29-8907-7C03CC75C935}" presName="DropPin" presStyleLbl="alignNode1" presStyleIdx="0" presStyleCnt="9"/>
      <dgm:spPr/>
    </dgm:pt>
    <dgm:pt modelId="{5D860DD3-E752-47F2-9539-0AFC6B38C3AB}" type="pres">
      <dgm:prSet presAssocID="{51B97757-DF12-4C29-8907-7C03CC75C935}" presName="Ellipse" presStyleLbl="fgAcc1" presStyleIdx="1" presStyleCnt="10"/>
      <dgm:spPr>
        <a:solidFill>
          <a:schemeClr val="lt1">
            <a:alpha val="90000"/>
            <a:hueOff val="0"/>
            <a:satOff val="0"/>
            <a:lumOff val="0"/>
            <a:alphaOff val="0"/>
          </a:schemeClr>
        </a:solidFill>
        <a:ln w="25400" cap="flat" cmpd="sng" algn="ctr">
          <a:noFill/>
          <a:prstDash val="solid"/>
        </a:ln>
        <a:effectLst/>
      </dgm:spPr>
    </dgm:pt>
    <dgm:pt modelId="{C64B69AB-F065-469A-AF29-5B88E83BAF8D}" type="pres">
      <dgm:prSet presAssocID="{51B97757-DF12-4C29-8907-7C03CC75C935}" presName="L2TextContainer" presStyleLbl="revTx" presStyleIdx="0" presStyleCnt="18">
        <dgm:presLayoutVars>
          <dgm:bulletEnabled val="1"/>
        </dgm:presLayoutVars>
      </dgm:prSet>
      <dgm:spPr/>
    </dgm:pt>
    <dgm:pt modelId="{8E091BED-376D-4DD6-AA9C-B3E5ECA3496E}" type="pres">
      <dgm:prSet presAssocID="{51B97757-DF12-4C29-8907-7C03CC75C935}" presName="L1TextContainer" presStyleLbl="revTx" presStyleIdx="1" presStyleCnt="18" custLinFactNeighborX="1398" custLinFactNeighborY="-13089">
        <dgm:presLayoutVars>
          <dgm:chMax val="1"/>
          <dgm:chPref val="1"/>
          <dgm:bulletEnabled val="1"/>
        </dgm:presLayoutVars>
      </dgm:prSet>
      <dgm:spPr/>
    </dgm:pt>
    <dgm:pt modelId="{6AE1861D-D893-46D6-A9C8-E289FC0FA1B0}" type="pres">
      <dgm:prSet presAssocID="{51B97757-DF12-4C29-8907-7C03CC75C935}" presName="ConnectLine" presStyleLbl="sibTrans1D1" presStyleIdx="0" presStyleCnt="9"/>
      <dgm:spPr>
        <a:noFill/>
        <a:ln w="12700" cap="flat" cmpd="sng" algn="ctr">
          <a:solidFill>
            <a:schemeClr val="accent4">
              <a:hueOff val="0"/>
              <a:satOff val="0"/>
              <a:lumOff val="0"/>
              <a:alphaOff val="0"/>
            </a:schemeClr>
          </a:solidFill>
          <a:prstDash val="dash"/>
        </a:ln>
        <a:effectLst/>
      </dgm:spPr>
    </dgm:pt>
    <dgm:pt modelId="{24727B47-D55A-48D8-BB5A-137FDB7638EC}" type="pres">
      <dgm:prSet presAssocID="{51B97757-DF12-4C29-8907-7C03CC75C935}" presName="EmptyPlaceHolder" presStyleCnt="0"/>
      <dgm:spPr/>
    </dgm:pt>
    <dgm:pt modelId="{D0BE49EC-904B-4AA7-A80B-25124595E22B}" type="pres">
      <dgm:prSet presAssocID="{ACF110ED-EA4E-42E0-8197-9C6552A087A3}" presName="spaceBetweenRectangles" presStyleCnt="0"/>
      <dgm:spPr/>
    </dgm:pt>
    <dgm:pt modelId="{E62E1EFA-56D1-4BA3-8376-562CC38FCCA8}" type="pres">
      <dgm:prSet presAssocID="{02F9710F-D5E3-4479-BB8A-33EE0560747C}" presName="composite" presStyleCnt="0"/>
      <dgm:spPr/>
    </dgm:pt>
    <dgm:pt modelId="{9791465D-06DA-428D-9BD1-99A478BFE933}" type="pres">
      <dgm:prSet presAssocID="{02F9710F-D5E3-4479-BB8A-33EE0560747C}" presName="ConnectorPoint" presStyleLbl="lnNode1" presStyleIdx="1" presStyleCnt="9"/>
      <dgm:spPr>
        <a:solidFill>
          <a:schemeClr val="accent4">
            <a:hueOff val="1157146"/>
            <a:satOff val="6140"/>
            <a:lumOff val="9706"/>
            <a:alphaOff val="0"/>
          </a:schemeClr>
        </a:solidFill>
        <a:ln w="635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gm:spPr>
    </dgm:pt>
    <dgm:pt modelId="{FCB10B2D-9CE2-4BEF-9817-EBA986342F4B}" type="pres">
      <dgm:prSet presAssocID="{02F9710F-D5E3-4479-BB8A-33EE0560747C}" presName="DropPinPlaceHolder" presStyleCnt="0"/>
      <dgm:spPr/>
    </dgm:pt>
    <dgm:pt modelId="{8D3FAC2C-AACC-4ED9-80D4-CAF475AB39ED}" type="pres">
      <dgm:prSet presAssocID="{02F9710F-D5E3-4479-BB8A-33EE0560747C}" presName="DropPin" presStyleLbl="alignNode1" presStyleIdx="1" presStyleCnt="9"/>
      <dgm:spPr/>
    </dgm:pt>
    <dgm:pt modelId="{204BC47B-2C05-4A1A-940E-F277AD3D2D60}" type="pres">
      <dgm:prSet presAssocID="{02F9710F-D5E3-4479-BB8A-33EE0560747C}" presName="Ellipse" presStyleLbl="fgAcc1" presStyleIdx="2" presStyleCnt="10"/>
      <dgm:spPr>
        <a:solidFill>
          <a:schemeClr val="lt1">
            <a:alpha val="90000"/>
            <a:hueOff val="0"/>
            <a:satOff val="0"/>
            <a:lumOff val="0"/>
            <a:alphaOff val="0"/>
          </a:schemeClr>
        </a:solidFill>
        <a:ln w="25400" cap="flat" cmpd="sng" algn="ctr">
          <a:noFill/>
          <a:prstDash val="solid"/>
        </a:ln>
        <a:effectLst/>
      </dgm:spPr>
    </dgm:pt>
    <dgm:pt modelId="{C42127FB-814F-4A53-8979-11B11984C3D1}" type="pres">
      <dgm:prSet presAssocID="{02F9710F-D5E3-4479-BB8A-33EE0560747C}" presName="L2TextContainer" presStyleLbl="revTx" presStyleIdx="2" presStyleCnt="18">
        <dgm:presLayoutVars>
          <dgm:bulletEnabled val="1"/>
        </dgm:presLayoutVars>
      </dgm:prSet>
      <dgm:spPr/>
    </dgm:pt>
    <dgm:pt modelId="{1E78E885-4FFD-444D-94BE-DC2AEBC2FFF6}" type="pres">
      <dgm:prSet presAssocID="{02F9710F-D5E3-4479-BB8A-33EE0560747C}" presName="L1TextContainer" presStyleLbl="revTx" presStyleIdx="3" presStyleCnt="18" custLinFactNeighborX="5618" custLinFactNeighborY="-79907">
        <dgm:presLayoutVars>
          <dgm:chMax val="1"/>
          <dgm:chPref val="1"/>
          <dgm:bulletEnabled val="1"/>
        </dgm:presLayoutVars>
      </dgm:prSet>
      <dgm:spPr/>
    </dgm:pt>
    <dgm:pt modelId="{40A52B52-0C65-499E-B6C9-20C7A18E5946}" type="pres">
      <dgm:prSet presAssocID="{02F9710F-D5E3-4479-BB8A-33EE0560747C}" presName="ConnectLine" presStyleLbl="sibTrans1D1" presStyleIdx="1" presStyleCnt="9"/>
      <dgm:spPr>
        <a:noFill/>
        <a:ln w="12700" cap="flat" cmpd="sng" algn="ctr">
          <a:solidFill>
            <a:schemeClr val="accent4">
              <a:hueOff val="1157146"/>
              <a:satOff val="6140"/>
              <a:lumOff val="9706"/>
              <a:alphaOff val="0"/>
            </a:schemeClr>
          </a:solidFill>
          <a:prstDash val="dash"/>
        </a:ln>
        <a:effectLst/>
      </dgm:spPr>
    </dgm:pt>
    <dgm:pt modelId="{20FA0463-3714-4565-B48A-AFB73B9AE98A}" type="pres">
      <dgm:prSet presAssocID="{02F9710F-D5E3-4479-BB8A-33EE0560747C}" presName="EmptyPlaceHolder" presStyleCnt="0"/>
      <dgm:spPr/>
    </dgm:pt>
    <dgm:pt modelId="{DA5A1E87-F03B-4F05-8DBE-496A80852C1E}" type="pres">
      <dgm:prSet presAssocID="{FCB6D719-AEF9-455D-8A9A-3E70F52A2F2B}" presName="spaceBetweenRectangles" presStyleCnt="0"/>
      <dgm:spPr/>
    </dgm:pt>
    <dgm:pt modelId="{BE695FC1-E631-4437-8990-1A93DF5563C0}" type="pres">
      <dgm:prSet presAssocID="{191BCD8C-7B51-40C1-803B-D3B0BFF10B59}" presName="composite" presStyleCnt="0"/>
      <dgm:spPr/>
    </dgm:pt>
    <dgm:pt modelId="{9869A4F0-3C41-4780-913A-4F1CF0E26657}" type="pres">
      <dgm:prSet presAssocID="{191BCD8C-7B51-40C1-803B-D3B0BFF10B59}" presName="ConnectorPoint" presStyleLbl="lnNode1" presStyleIdx="2" presStyleCnt="9"/>
      <dgm:spPr>
        <a:solidFill>
          <a:schemeClr val="accent4">
            <a:hueOff val="2314291"/>
            <a:satOff val="12280"/>
            <a:lumOff val="19412"/>
            <a:alphaOff val="0"/>
          </a:schemeClr>
        </a:solidFill>
        <a:ln w="635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gm:spPr>
    </dgm:pt>
    <dgm:pt modelId="{AB4349D3-05D2-4277-B410-5B3B2C7018B2}" type="pres">
      <dgm:prSet presAssocID="{191BCD8C-7B51-40C1-803B-D3B0BFF10B59}" presName="DropPinPlaceHolder" presStyleCnt="0"/>
      <dgm:spPr/>
    </dgm:pt>
    <dgm:pt modelId="{B07A07C3-94FD-4316-B47B-34BBBE3CA715}" type="pres">
      <dgm:prSet presAssocID="{191BCD8C-7B51-40C1-803B-D3B0BFF10B59}" presName="DropPin" presStyleLbl="alignNode1" presStyleIdx="2" presStyleCnt="9"/>
      <dgm:spPr/>
    </dgm:pt>
    <dgm:pt modelId="{363290A1-D2A4-4292-A268-488621497282}" type="pres">
      <dgm:prSet presAssocID="{191BCD8C-7B51-40C1-803B-D3B0BFF10B59}" presName="Ellipse" presStyleLbl="fgAcc1" presStyleIdx="3" presStyleCnt="10"/>
      <dgm:spPr>
        <a:solidFill>
          <a:schemeClr val="lt1">
            <a:alpha val="90000"/>
            <a:hueOff val="0"/>
            <a:satOff val="0"/>
            <a:lumOff val="0"/>
            <a:alphaOff val="0"/>
          </a:schemeClr>
        </a:solidFill>
        <a:ln w="25400" cap="flat" cmpd="sng" algn="ctr">
          <a:noFill/>
          <a:prstDash val="solid"/>
        </a:ln>
        <a:effectLst/>
      </dgm:spPr>
    </dgm:pt>
    <dgm:pt modelId="{38FF6F16-9882-4A02-8D23-E9FC7CD17C28}" type="pres">
      <dgm:prSet presAssocID="{191BCD8C-7B51-40C1-803B-D3B0BFF10B59}" presName="L2TextContainer" presStyleLbl="revTx" presStyleIdx="4" presStyleCnt="18">
        <dgm:presLayoutVars>
          <dgm:bulletEnabled val="1"/>
        </dgm:presLayoutVars>
      </dgm:prSet>
      <dgm:spPr/>
    </dgm:pt>
    <dgm:pt modelId="{619A5366-6CEC-4F92-8831-6AF7D9FD0F4E}" type="pres">
      <dgm:prSet presAssocID="{191BCD8C-7B51-40C1-803B-D3B0BFF10B59}" presName="L1TextContainer" presStyleLbl="revTx" presStyleIdx="5" presStyleCnt="18" custLinFactNeighborX="5072" custLinFactNeighborY="43232">
        <dgm:presLayoutVars>
          <dgm:chMax val="1"/>
          <dgm:chPref val="1"/>
          <dgm:bulletEnabled val="1"/>
        </dgm:presLayoutVars>
      </dgm:prSet>
      <dgm:spPr/>
    </dgm:pt>
    <dgm:pt modelId="{E6897977-5111-48FF-BAD9-A5A8B53929FA}" type="pres">
      <dgm:prSet presAssocID="{191BCD8C-7B51-40C1-803B-D3B0BFF10B59}" presName="ConnectLine" presStyleLbl="sibTrans1D1" presStyleIdx="2" presStyleCnt="9"/>
      <dgm:spPr>
        <a:noFill/>
        <a:ln w="12700" cap="flat" cmpd="sng" algn="ctr">
          <a:solidFill>
            <a:schemeClr val="accent4">
              <a:hueOff val="2314291"/>
              <a:satOff val="12280"/>
              <a:lumOff val="19412"/>
              <a:alphaOff val="0"/>
            </a:schemeClr>
          </a:solidFill>
          <a:prstDash val="dash"/>
        </a:ln>
        <a:effectLst/>
      </dgm:spPr>
    </dgm:pt>
    <dgm:pt modelId="{D17D6A2D-E997-4414-BC7A-84F0D1273ECA}" type="pres">
      <dgm:prSet presAssocID="{191BCD8C-7B51-40C1-803B-D3B0BFF10B59}" presName="EmptyPlaceHolder" presStyleCnt="0"/>
      <dgm:spPr/>
    </dgm:pt>
    <dgm:pt modelId="{359F09B4-AE43-42AC-BC24-DCB891EAE1D3}" type="pres">
      <dgm:prSet presAssocID="{0056F186-40D4-4B46-814F-5EDEC9D8490B}" presName="spaceBetweenRectangles" presStyleCnt="0"/>
      <dgm:spPr/>
    </dgm:pt>
    <dgm:pt modelId="{98A421E9-D3DD-41B2-8AD5-D3A9E4C9CE06}" type="pres">
      <dgm:prSet presAssocID="{5F370D5B-36BA-4041-952E-6F5F0F8E69CA}" presName="composite" presStyleCnt="0"/>
      <dgm:spPr/>
    </dgm:pt>
    <dgm:pt modelId="{69DC3275-85F2-4CFF-9A07-1AB9B1B442E5}" type="pres">
      <dgm:prSet presAssocID="{5F370D5B-36BA-4041-952E-6F5F0F8E69CA}" presName="ConnectorPoint" presStyleLbl="lnNode1" presStyleIdx="3" presStyleCnt="9"/>
      <dgm:spPr>
        <a:solidFill>
          <a:schemeClr val="accent4">
            <a:hueOff val="0"/>
            <a:satOff val="0"/>
            <a:lumOff val="0"/>
            <a:alphaOff val="0"/>
          </a:schemeClr>
        </a:solidFill>
        <a:ln w="6350" cap="flat" cmpd="sng" algn="ctr">
          <a:solidFill>
            <a:schemeClr val="lt1">
              <a:hueOff val="0"/>
              <a:satOff val="0"/>
              <a:lumOff val="0"/>
              <a:alphaOff val="0"/>
            </a:schemeClr>
          </a:solidFill>
          <a:prstDash val="solid"/>
        </a:ln>
        <a:effectLst/>
      </dgm:spPr>
    </dgm:pt>
    <dgm:pt modelId="{CB315C77-0145-42B3-A571-6A4FA28CAD7E}" type="pres">
      <dgm:prSet presAssocID="{5F370D5B-36BA-4041-952E-6F5F0F8E69CA}" presName="DropPinPlaceHolder" presStyleCnt="0"/>
      <dgm:spPr/>
    </dgm:pt>
    <dgm:pt modelId="{58121E1C-79F2-47B3-AB78-E324892856E2}" type="pres">
      <dgm:prSet presAssocID="{5F370D5B-36BA-4041-952E-6F5F0F8E69CA}" presName="DropPin" presStyleLbl="alignNode1" presStyleIdx="3" presStyleCnt="9"/>
      <dgm:spPr/>
    </dgm:pt>
    <dgm:pt modelId="{99C0CD5C-1F8F-4D41-AD83-A952E4867985}" type="pres">
      <dgm:prSet presAssocID="{5F370D5B-36BA-4041-952E-6F5F0F8E69CA}" presName="Ellipse" presStyleLbl="fgAcc1" presStyleIdx="4" presStyleCnt="10"/>
      <dgm:spPr>
        <a:solidFill>
          <a:schemeClr val="lt1">
            <a:alpha val="90000"/>
            <a:hueOff val="0"/>
            <a:satOff val="0"/>
            <a:lumOff val="0"/>
            <a:alphaOff val="0"/>
          </a:schemeClr>
        </a:solidFill>
        <a:ln w="10795" cap="flat" cmpd="sng" algn="ctr">
          <a:noFill/>
          <a:prstDash val="solid"/>
        </a:ln>
        <a:effectLst/>
      </dgm:spPr>
    </dgm:pt>
    <dgm:pt modelId="{C4DB4032-84B8-49E3-AF96-12488D113400}" type="pres">
      <dgm:prSet presAssocID="{5F370D5B-36BA-4041-952E-6F5F0F8E69CA}" presName="L2TextContainer" presStyleLbl="revTx" presStyleIdx="6" presStyleCnt="18">
        <dgm:presLayoutVars>
          <dgm:bulletEnabled val="1"/>
        </dgm:presLayoutVars>
      </dgm:prSet>
      <dgm:spPr/>
    </dgm:pt>
    <dgm:pt modelId="{62D3CA96-7746-411A-93A2-6E103B8CEADF}" type="pres">
      <dgm:prSet presAssocID="{5F370D5B-36BA-4041-952E-6F5F0F8E69CA}" presName="L1TextContainer" presStyleLbl="revTx" presStyleIdx="7" presStyleCnt="18" custLinFactNeighborX="-282" custLinFactNeighborY="22159">
        <dgm:presLayoutVars>
          <dgm:chMax val="1"/>
          <dgm:chPref val="1"/>
          <dgm:bulletEnabled val="1"/>
        </dgm:presLayoutVars>
      </dgm:prSet>
      <dgm:spPr/>
    </dgm:pt>
    <dgm:pt modelId="{D631E4D3-2CB5-417C-A369-39A6B3CFF154}" type="pres">
      <dgm:prSet presAssocID="{5F370D5B-36BA-4041-952E-6F5F0F8E69CA}" presName="ConnectLine" presStyleLbl="sibTrans1D1" presStyleIdx="3" presStyleCnt="9"/>
      <dgm:spPr>
        <a:noFill/>
        <a:ln w="12700" cap="flat" cmpd="sng" algn="ctr">
          <a:solidFill>
            <a:schemeClr val="accent4">
              <a:hueOff val="3471437"/>
              <a:satOff val="18421"/>
              <a:lumOff val="29118"/>
              <a:alphaOff val="0"/>
            </a:schemeClr>
          </a:solidFill>
          <a:prstDash val="dash"/>
        </a:ln>
        <a:effectLst/>
      </dgm:spPr>
    </dgm:pt>
    <dgm:pt modelId="{F975F6A3-5A35-45E1-B2D1-A0A9115825B8}" type="pres">
      <dgm:prSet presAssocID="{5F370D5B-36BA-4041-952E-6F5F0F8E69CA}" presName="EmptyPlaceHolder" presStyleCnt="0"/>
      <dgm:spPr/>
    </dgm:pt>
    <dgm:pt modelId="{B09FE098-2052-4661-A5DE-9A63B568F670}" type="pres">
      <dgm:prSet presAssocID="{49649149-0DBD-4AD4-B562-402251D7D718}" presName="spaceBetweenRectangles" presStyleCnt="0"/>
      <dgm:spPr/>
    </dgm:pt>
    <dgm:pt modelId="{F17AFE8B-5D4B-4939-8183-5FCD26605603}" type="pres">
      <dgm:prSet presAssocID="{DCB610B2-2950-4A12-A08D-B06E86C5A32E}" presName="composite" presStyleCnt="0"/>
      <dgm:spPr/>
    </dgm:pt>
    <dgm:pt modelId="{9D195912-6B2B-4513-AC1F-361E3CA16CEC}" type="pres">
      <dgm:prSet presAssocID="{DCB610B2-2950-4A12-A08D-B06E86C5A32E}" presName="ConnectorPoint" presStyleLbl="lnNode1" presStyleIdx="4" presStyleCnt="9"/>
      <dgm:spPr>
        <a:solidFill>
          <a:schemeClr val="accent4">
            <a:hueOff val="1740319"/>
            <a:satOff val="-3771"/>
            <a:lumOff val="-1608"/>
            <a:alphaOff val="0"/>
          </a:schemeClr>
        </a:solidFill>
        <a:ln w="6350" cap="flat" cmpd="sng" algn="ctr">
          <a:solidFill>
            <a:schemeClr val="lt1">
              <a:hueOff val="0"/>
              <a:satOff val="0"/>
              <a:lumOff val="0"/>
              <a:alphaOff val="0"/>
            </a:schemeClr>
          </a:solidFill>
          <a:prstDash val="solid"/>
        </a:ln>
        <a:effectLst/>
      </dgm:spPr>
    </dgm:pt>
    <dgm:pt modelId="{3FC64E76-D889-4B02-B61E-402D272CEEAC}" type="pres">
      <dgm:prSet presAssocID="{DCB610B2-2950-4A12-A08D-B06E86C5A32E}" presName="DropPinPlaceHolder" presStyleCnt="0"/>
      <dgm:spPr/>
    </dgm:pt>
    <dgm:pt modelId="{BD279F77-8222-487E-AE88-A3DE54235F11}" type="pres">
      <dgm:prSet presAssocID="{DCB610B2-2950-4A12-A08D-B06E86C5A32E}" presName="DropPin" presStyleLbl="alignNode1" presStyleIdx="4" presStyleCnt="9"/>
      <dgm:spPr/>
    </dgm:pt>
    <dgm:pt modelId="{7461B68B-43C8-40B7-821C-5211E288A74F}" type="pres">
      <dgm:prSet presAssocID="{DCB610B2-2950-4A12-A08D-B06E86C5A32E}" presName="Ellipse" presStyleLbl="fgAcc1" presStyleIdx="5" presStyleCnt="10"/>
      <dgm:spPr>
        <a:solidFill>
          <a:schemeClr val="lt1">
            <a:alpha val="90000"/>
            <a:hueOff val="0"/>
            <a:satOff val="0"/>
            <a:lumOff val="0"/>
            <a:alphaOff val="0"/>
          </a:schemeClr>
        </a:solidFill>
        <a:ln w="10795" cap="flat" cmpd="sng" algn="ctr">
          <a:noFill/>
          <a:prstDash val="solid"/>
        </a:ln>
        <a:effectLst/>
      </dgm:spPr>
    </dgm:pt>
    <dgm:pt modelId="{9E364842-002C-4717-868F-0B199EA6D487}" type="pres">
      <dgm:prSet presAssocID="{DCB610B2-2950-4A12-A08D-B06E86C5A32E}" presName="L2TextContainer" presStyleLbl="revTx" presStyleIdx="8" presStyleCnt="18">
        <dgm:presLayoutVars>
          <dgm:bulletEnabled val="1"/>
        </dgm:presLayoutVars>
      </dgm:prSet>
      <dgm:spPr/>
    </dgm:pt>
    <dgm:pt modelId="{4E0A901F-1A9F-4DBF-8BD5-8FA39B122EFC}" type="pres">
      <dgm:prSet presAssocID="{DCB610B2-2950-4A12-A08D-B06E86C5A32E}" presName="L1TextContainer" presStyleLbl="revTx" presStyleIdx="9" presStyleCnt="18" custLinFactNeighborX="2092" custLinFactNeighborY="-55002">
        <dgm:presLayoutVars>
          <dgm:chMax val="1"/>
          <dgm:chPref val="1"/>
          <dgm:bulletEnabled val="1"/>
        </dgm:presLayoutVars>
      </dgm:prSet>
      <dgm:spPr/>
    </dgm:pt>
    <dgm:pt modelId="{CC373493-B415-481F-ADAD-3AF842126999}" type="pres">
      <dgm:prSet presAssocID="{DCB610B2-2950-4A12-A08D-B06E86C5A32E}" presName="ConnectLine" presStyleLbl="sibTrans1D1" presStyleIdx="4" presStyleCnt="9"/>
      <dgm:spPr>
        <a:noFill/>
        <a:ln w="12700" cap="flat" cmpd="sng" algn="ctr">
          <a:solidFill>
            <a:schemeClr val="accent4">
              <a:hueOff val="1740319"/>
              <a:satOff val="-3771"/>
              <a:lumOff val="-1608"/>
              <a:alphaOff val="0"/>
            </a:schemeClr>
          </a:solidFill>
          <a:prstDash val="dash"/>
        </a:ln>
        <a:effectLst/>
      </dgm:spPr>
    </dgm:pt>
    <dgm:pt modelId="{2A94D93C-A74B-442E-ADC9-AE0E69D849FA}" type="pres">
      <dgm:prSet presAssocID="{DCB610B2-2950-4A12-A08D-B06E86C5A32E}" presName="EmptyPlaceHolder" presStyleCnt="0"/>
      <dgm:spPr/>
    </dgm:pt>
    <dgm:pt modelId="{48AEB6A6-A998-4E02-93F4-1E4FF9B27CC6}" type="pres">
      <dgm:prSet presAssocID="{10E6FF8E-F9C6-4B2E-9FE8-4A5E431B76E7}" presName="spaceBetweenRectangles" presStyleCnt="0"/>
      <dgm:spPr/>
    </dgm:pt>
    <dgm:pt modelId="{DD076AD5-F6B6-4001-ABB1-95245AF54D05}" type="pres">
      <dgm:prSet presAssocID="{3CC13CF0-55F0-42D9-AEB8-A40C84DC872A}" presName="composite" presStyleCnt="0"/>
      <dgm:spPr/>
    </dgm:pt>
    <dgm:pt modelId="{433804D6-71A8-4B8E-AD48-87526336D0BC}" type="pres">
      <dgm:prSet presAssocID="{3CC13CF0-55F0-42D9-AEB8-A40C84DC872A}" presName="ConnectorPoint" presStyleLbl="lnNode1" presStyleIdx="5" presStyleCnt="9"/>
      <dgm:spPr>
        <a:solidFill>
          <a:schemeClr val="accent4">
            <a:hueOff val="3480638"/>
            <a:satOff val="-7543"/>
            <a:lumOff val="-3216"/>
            <a:alphaOff val="0"/>
          </a:schemeClr>
        </a:solidFill>
        <a:ln w="6350" cap="flat" cmpd="sng" algn="ctr">
          <a:solidFill>
            <a:schemeClr val="lt1">
              <a:hueOff val="0"/>
              <a:satOff val="0"/>
              <a:lumOff val="0"/>
              <a:alphaOff val="0"/>
            </a:schemeClr>
          </a:solidFill>
          <a:prstDash val="solid"/>
        </a:ln>
        <a:effectLst/>
      </dgm:spPr>
    </dgm:pt>
    <dgm:pt modelId="{6C0DDB55-9DAA-460E-9CFD-CF6E5F4B4547}" type="pres">
      <dgm:prSet presAssocID="{3CC13CF0-55F0-42D9-AEB8-A40C84DC872A}" presName="DropPinPlaceHolder" presStyleCnt="0"/>
      <dgm:spPr/>
    </dgm:pt>
    <dgm:pt modelId="{ADAD77F3-2788-46B3-B029-3A6AB671658A}" type="pres">
      <dgm:prSet presAssocID="{3CC13CF0-55F0-42D9-AEB8-A40C84DC872A}" presName="DropPin" presStyleLbl="alignNode1" presStyleIdx="5" presStyleCnt="9"/>
      <dgm:spPr/>
    </dgm:pt>
    <dgm:pt modelId="{AA14DAC1-27B0-436F-81F1-155B3C18AA46}" type="pres">
      <dgm:prSet presAssocID="{3CC13CF0-55F0-42D9-AEB8-A40C84DC872A}" presName="Ellipse" presStyleLbl="fgAcc1" presStyleIdx="6" presStyleCnt="10"/>
      <dgm:spPr>
        <a:solidFill>
          <a:schemeClr val="lt1">
            <a:alpha val="90000"/>
            <a:hueOff val="0"/>
            <a:satOff val="0"/>
            <a:lumOff val="0"/>
            <a:alphaOff val="0"/>
          </a:schemeClr>
        </a:solidFill>
        <a:ln w="10795" cap="flat" cmpd="sng" algn="ctr">
          <a:noFill/>
          <a:prstDash val="solid"/>
        </a:ln>
        <a:effectLst/>
      </dgm:spPr>
    </dgm:pt>
    <dgm:pt modelId="{6A2FB9F0-AF72-4B04-854B-C245F9C79E2A}" type="pres">
      <dgm:prSet presAssocID="{3CC13CF0-55F0-42D9-AEB8-A40C84DC872A}" presName="L2TextContainer" presStyleLbl="revTx" presStyleIdx="10" presStyleCnt="18">
        <dgm:presLayoutVars>
          <dgm:bulletEnabled val="1"/>
        </dgm:presLayoutVars>
      </dgm:prSet>
      <dgm:spPr/>
    </dgm:pt>
    <dgm:pt modelId="{319B09E5-D10D-4096-AC9A-3EA3FE0ECD2B}" type="pres">
      <dgm:prSet presAssocID="{3CC13CF0-55F0-42D9-AEB8-A40C84DC872A}" presName="L1TextContainer" presStyleLbl="revTx" presStyleIdx="11" presStyleCnt="18">
        <dgm:presLayoutVars>
          <dgm:chMax val="1"/>
          <dgm:chPref val="1"/>
          <dgm:bulletEnabled val="1"/>
        </dgm:presLayoutVars>
      </dgm:prSet>
      <dgm:spPr/>
    </dgm:pt>
    <dgm:pt modelId="{4D949A41-01D9-48F2-9500-5EF3CED3A881}" type="pres">
      <dgm:prSet presAssocID="{3CC13CF0-55F0-42D9-AEB8-A40C84DC872A}" presName="ConnectLine" presStyleLbl="sibTrans1D1" presStyleIdx="5" presStyleCnt="9"/>
      <dgm:spPr>
        <a:noFill/>
        <a:ln w="12700" cap="flat" cmpd="sng" algn="ctr">
          <a:solidFill>
            <a:schemeClr val="accent4">
              <a:hueOff val="3480638"/>
              <a:satOff val="-7543"/>
              <a:lumOff val="-3216"/>
              <a:alphaOff val="0"/>
            </a:schemeClr>
          </a:solidFill>
          <a:prstDash val="dash"/>
        </a:ln>
        <a:effectLst/>
      </dgm:spPr>
    </dgm:pt>
    <dgm:pt modelId="{E057B7AE-FA6A-481B-93E1-B5A2A9FE8C2E}" type="pres">
      <dgm:prSet presAssocID="{3CC13CF0-55F0-42D9-AEB8-A40C84DC872A}" presName="EmptyPlaceHolder" presStyleCnt="0"/>
      <dgm:spPr/>
    </dgm:pt>
    <dgm:pt modelId="{F360A989-829A-4236-86C8-761C360A121E}" type="pres">
      <dgm:prSet presAssocID="{0443C778-4D00-4597-A25D-7A1C16BF2D77}" presName="spaceBetweenRectangles" presStyleCnt="0"/>
      <dgm:spPr/>
    </dgm:pt>
    <dgm:pt modelId="{79F5591A-5D57-4A0E-85AD-B0DFA1F924F6}" type="pres">
      <dgm:prSet presAssocID="{0696797C-9E4B-47AA-AE6E-C48A03E7CA4E}" presName="composite" presStyleCnt="0"/>
      <dgm:spPr/>
    </dgm:pt>
    <dgm:pt modelId="{2BFE4034-74DB-4F9F-BF21-FE2140757CC8}" type="pres">
      <dgm:prSet presAssocID="{0696797C-9E4B-47AA-AE6E-C48A03E7CA4E}" presName="ConnectorPoint" presStyleLbl="lnNode1" presStyleIdx="6" presStyleCnt="9"/>
      <dgm:spPr>
        <a:solidFill>
          <a:schemeClr val="accent4">
            <a:hueOff val="5220957"/>
            <a:satOff val="-11314"/>
            <a:lumOff val="-4824"/>
            <a:alphaOff val="0"/>
          </a:schemeClr>
        </a:solidFill>
        <a:ln w="6350" cap="flat" cmpd="sng" algn="ctr">
          <a:solidFill>
            <a:schemeClr val="lt1">
              <a:hueOff val="0"/>
              <a:satOff val="0"/>
              <a:lumOff val="0"/>
              <a:alphaOff val="0"/>
            </a:schemeClr>
          </a:solidFill>
          <a:prstDash val="solid"/>
        </a:ln>
        <a:effectLst/>
      </dgm:spPr>
    </dgm:pt>
    <dgm:pt modelId="{969E21EE-5FC5-48A0-AC0F-C0FF1712443D}" type="pres">
      <dgm:prSet presAssocID="{0696797C-9E4B-47AA-AE6E-C48A03E7CA4E}" presName="DropPinPlaceHolder" presStyleCnt="0"/>
      <dgm:spPr/>
    </dgm:pt>
    <dgm:pt modelId="{9A613988-74F0-4BF5-B3AA-F78A846E9224}" type="pres">
      <dgm:prSet presAssocID="{0696797C-9E4B-47AA-AE6E-C48A03E7CA4E}" presName="DropPin" presStyleLbl="alignNode1" presStyleIdx="6" presStyleCnt="9"/>
      <dgm:spPr/>
    </dgm:pt>
    <dgm:pt modelId="{9C9C5220-B7DE-44F6-9DFF-87CFD8C755E9}" type="pres">
      <dgm:prSet presAssocID="{0696797C-9E4B-47AA-AE6E-C48A03E7CA4E}" presName="Ellipse" presStyleLbl="fgAcc1" presStyleIdx="7" presStyleCnt="10"/>
      <dgm:spPr>
        <a:solidFill>
          <a:schemeClr val="lt1">
            <a:alpha val="90000"/>
            <a:hueOff val="0"/>
            <a:satOff val="0"/>
            <a:lumOff val="0"/>
            <a:alphaOff val="0"/>
          </a:schemeClr>
        </a:solidFill>
        <a:ln w="10795" cap="flat" cmpd="sng" algn="ctr">
          <a:noFill/>
          <a:prstDash val="solid"/>
        </a:ln>
        <a:effectLst/>
      </dgm:spPr>
    </dgm:pt>
    <dgm:pt modelId="{FD91DA7A-07D4-4B6B-BDC9-D3F02BEDDEE3}" type="pres">
      <dgm:prSet presAssocID="{0696797C-9E4B-47AA-AE6E-C48A03E7CA4E}" presName="L2TextContainer" presStyleLbl="revTx" presStyleIdx="12" presStyleCnt="18">
        <dgm:presLayoutVars>
          <dgm:bulletEnabled val="1"/>
        </dgm:presLayoutVars>
      </dgm:prSet>
      <dgm:spPr/>
    </dgm:pt>
    <dgm:pt modelId="{382C2391-70BE-405C-8BCD-BBBD71899B61}" type="pres">
      <dgm:prSet presAssocID="{0696797C-9E4B-47AA-AE6E-C48A03E7CA4E}" presName="L1TextContainer" presStyleLbl="revTx" presStyleIdx="13" presStyleCnt="18" custLinFactNeighborX="4823" custLinFactNeighborY="61487">
        <dgm:presLayoutVars>
          <dgm:chMax val="1"/>
          <dgm:chPref val="1"/>
          <dgm:bulletEnabled val="1"/>
        </dgm:presLayoutVars>
      </dgm:prSet>
      <dgm:spPr/>
    </dgm:pt>
    <dgm:pt modelId="{D6C2AAB6-DA71-46E0-BDA5-DE4098EF1059}" type="pres">
      <dgm:prSet presAssocID="{0696797C-9E4B-47AA-AE6E-C48A03E7CA4E}" presName="ConnectLine" presStyleLbl="sibTrans1D1" presStyleIdx="6" presStyleCnt="9"/>
      <dgm:spPr>
        <a:noFill/>
        <a:ln w="12700" cap="flat" cmpd="sng" algn="ctr">
          <a:solidFill>
            <a:schemeClr val="accent4">
              <a:hueOff val="5220957"/>
              <a:satOff val="-11314"/>
              <a:lumOff val="-4824"/>
              <a:alphaOff val="0"/>
            </a:schemeClr>
          </a:solidFill>
          <a:prstDash val="dash"/>
        </a:ln>
        <a:effectLst/>
      </dgm:spPr>
    </dgm:pt>
    <dgm:pt modelId="{77A6180E-BACD-4D09-A74E-9A10D4624574}" type="pres">
      <dgm:prSet presAssocID="{0696797C-9E4B-47AA-AE6E-C48A03E7CA4E}" presName="EmptyPlaceHolder" presStyleCnt="0"/>
      <dgm:spPr/>
    </dgm:pt>
    <dgm:pt modelId="{2B4F7874-4A18-4040-A2BD-14E0CBFB225A}" type="pres">
      <dgm:prSet presAssocID="{1409354D-4DC3-40BF-A9F0-FCD56EE47760}" presName="spaceBetweenRectangles" presStyleCnt="0"/>
      <dgm:spPr/>
    </dgm:pt>
    <dgm:pt modelId="{5729B2F9-83F6-4A7E-95CF-A1E8D8FFF8A3}" type="pres">
      <dgm:prSet presAssocID="{AEB0D4F4-3042-4272-B2D7-677E36FE7FC8}" presName="composite" presStyleCnt="0"/>
      <dgm:spPr/>
    </dgm:pt>
    <dgm:pt modelId="{097F2C4C-B32A-49A4-86CA-B1AD8AFC43D9}" type="pres">
      <dgm:prSet presAssocID="{AEB0D4F4-3042-4272-B2D7-677E36FE7FC8}" presName="ConnectorPoint" presStyleLbl="lnNode1" presStyleIdx="7" presStyleCnt="9"/>
      <dgm:spPr>
        <a:solidFill>
          <a:schemeClr val="accent4">
            <a:hueOff val="6961276"/>
            <a:satOff val="-15086"/>
            <a:lumOff val="-6432"/>
            <a:alphaOff val="0"/>
          </a:schemeClr>
        </a:solidFill>
        <a:ln w="6350" cap="flat" cmpd="sng" algn="ctr">
          <a:solidFill>
            <a:schemeClr val="lt1">
              <a:hueOff val="0"/>
              <a:satOff val="0"/>
              <a:lumOff val="0"/>
              <a:alphaOff val="0"/>
            </a:schemeClr>
          </a:solidFill>
          <a:prstDash val="solid"/>
        </a:ln>
        <a:effectLst/>
      </dgm:spPr>
    </dgm:pt>
    <dgm:pt modelId="{56D7DA11-84CA-4C07-9B9B-5B674013159E}" type="pres">
      <dgm:prSet presAssocID="{AEB0D4F4-3042-4272-B2D7-677E36FE7FC8}" presName="DropPinPlaceHolder" presStyleCnt="0"/>
      <dgm:spPr/>
    </dgm:pt>
    <dgm:pt modelId="{67A20FD0-C814-40C3-8910-09848C254EAF}" type="pres">
      <dgm:prSet presAssocID="{AEB0D4F4-3042-4272-B2D7-677E36FE7FC8}" presName="DropPin" presStyleLbl="alignNode1" presStyleIdx="7" presStyleCnt="9"/>
      <dgm:spPr/>
    </dgm:pt>
    <dgm:pt modelId="{6C114C32-91B2-47DB-BE26-2A05520D0B4A}" type="pres">
      <dgm:prSet presAssocID="{AEB0D4F4-3042-4272-B2D7-677E36FE7FC8}" presName="Ellipse" presStyleLbl="fgAcc1" presStyleIdx="8" presStyleCnt="10"/>
      <dgm:spPr>
        <a:solidFill>
          <a:schemeClr val="lt1">
            <a:alpha val="90000"/>
            <a:hueOff val="0"/>
            <a:satOff val="0"/>
            <a:lumOff val="0"/>
            <a:alphaOff val="0"/>
          </a:schemeClr>
        </a:solidFill>
        <a:ln w="10795" cap="flat" cmpd="sng" algn="ctr">
          <a:noFill/>
          <a:prstDash val="solid"/>
        </a:ln>
        <a:effectLst/>
      </dgm:spPr>
    </dgm:pt>
    <dgm:pt modelId="{53F293E7-D6E4-4ED0-8743-63945A97BCEF}" type="pres">
      <dgm:prSet presAssocID="{AEB0D4F4-3042-4272-B2D7-677E36FE7FC8}" presName="L2TextContainer" presStyleLbl="revTx" presStyleIdx="14" presStyleCnt="18">
        <dgm:presLayoutVars>
          <dgm:bulletEnabled val="1"/>
        </dgm:presLayoutVars>
      </dgm:prSet>
      <dgm:spPr/>
    </dgm:pt>
    <dgm:pt modelId="{1721785B-3BA5-4A0F-BBC1-07BAC3194D26}" type="pres">
      <dgm:prSet presAssocID="{AEB0D4F4-3042-4272-B2D7-677E36FE7FC8}" presName="L1TextContainer" presStyleLbl="revTx" presStyleIdx="15" presStyleCnt="18" custLinFactY="-34671" custLinFactNeighborX="9495" custLinFactNeighborY="-100000">
        <dgm:presLayoutVars>
          <dgm:chMax val="1"/>
          <dgm:chPref val="1"/>
          <dgm:bulletEnabled val="1"/>
        </dgm:presLayoutVars>
      </dgm:prSet>
      <dgm:spPr/>
    </dgm:pt>
    <dgm:pt modelId="{C15CE0DC-BF41-4953-A56F-626618358E9B}" type="pres">
      <dgm:prSet presAssocID="{AEB0D4F4-3042-4272-B2D7-677E36FE7FC8}" presName="ConnectLine" presStyleLbl="sibTrans1D1" presStyleIdx="7" presStyleCnt="9"/>
      <dgm:spPr>
        <a:noFill/>
        <a:ln w="12700" cap="flat" cmpd="sng" algn="ctr">
          <a:solidFill>
            <a:schemeClr val="accent4">
              <a:hueOff val="6961276"/>
              <a:satOff val="-15086"/>
              <a:lumOff val="-6432"/>
              <a:alphaOff val="0"/>
            </a:schemeClr>
          </a:solidFill>
          <a:prstDash val="dash"/>
        </a:ln>
        <a:effectLst/>
      </dgm:spPr>
    </dgm:pt>
    <dgm:pt modelId="{CEF30793-D854-4B09-8A17-2AE4DDAE6288}" type="pres">
      <dgm:prSet presAssocID="{AEB0D4F4-3042-4272-B2D7-677E36FE7FC8}" presName="EmptyPlaceHolder" presStyleCnt="0"/>
      <dgm:spPr/>
    </dgm:pt>
    <dgm:pt modelId="{44812167-06D3-4B73-AB74-F5B6E42B2551}" type="pres">
      <dgm:prSet presAssocID="{1CE502B0-EC8B-4684-9C95-DF7901201648}" presName="spaceBetweenRectangles" presStyleCnt="0"/>
      <dgm:spPr/>
    </dgm:pt>
    <dgm:pt modelId="{A83DE94F-21B8-4324-B5BC-4C6F5FBF235E}" type="pres">
      <dgm:prSet presAssocID="{810F8BC8-BC29-47CF-9F34-59621EEC9413}" presName="composite" presStyleCnt="0"/>
      <dgm:spPr/>
    </dgm:pt>
    <dgm:pt modelId="{B5E4A68D-9914-4249-BF95-C910946D4038}" type="pres">
      <dgm:prSet presAssocID="{810F8BC8-BC29-47CF-9F34-59621EEC9413}" presName="ConnectorPoint" presStyleLbl="lnNode1" presStyleIdx="8" presStyleCnt="9"/>
      <dgm:spPr>
        <a:solidFill>
          <a:schemeClr val="accent4">
            <a:hueOff val="8701595"/>
            <a:satOff val="-18857"/>
            <a:lumOff val="-8040"/>
            <a:alphaOff val="0"/>
          </a:schemeClr>
        </a:solidFill>
        <a:ln w="6350" cap="flat" cmpd="sng" algn="ctr">
          <a:solidFill>
            <a:schemeClr val="lt1">
              <a:hueOff val="0"/>
              <a:satOff val="0"/>
              <a:lumOff val="0"/>
              <a:alphaOff val="0"/>
            </a:schemeClr>
          </a:solidFill>
          <a:prstDash val="solid"/>
        </a:ln>
        <a:effectLst/>
      </dgm:spPr>
    </dgm:pt>
    <dgm:pt modelId="{3C828D42-9050-49B1-9530-15D8E95CE30D}" type="pres">
      <dgm:prSet presAssocID="{810F8BC8-BC29-47CF-9F34-59621EEC9413}" presName="DropPinPlaceHolder" presStyleCnt="0"/>
      <dgm:spPr/>
    </dgm:pt>
    <dgm:pt modelId="{52304F42-CFCC-41B3-AA95-CAB09A877A1B}" type="pres">
      <dgm:prSet presAssocID="{810F8BC8-BC29-47CF-9F34-59621EEC9413}" presName="DropPin" presStyleLbl="alignNode1" presStyleIdx="8" presStyleCnt="9"/>
      <dgm:spPr/>
    </dgm:pt>
    <dgm:pt modelId="{A5CA2FD2-EA6E-4854-9DB3-E22C29A03E7E}" type="pres">
      <dgm:prSet presAssocID="{810F8BC8-BC29-47CF-9F34-59621EEC9413}" presName="Ellipse" presStyleLbl="fgAcc1" presStyleIdx="9" presStyleCnt="10"/>
      <dgm:spPr>
        <a:solidFill>
          <a:schemeClr val="lt1">
            <a:alpha val="90000"/>
            <a:hueOff val="0"/>
            <a:satOff val="0"/>
            <a:lumOff val="0"/>
            <a:alphaOff val="0"/>
          </a:schemeClr>
        </a:solidFill>
        <a:ln w="10795" cap="flat" cmpd="sng" algn="ctr">
          <a:noFill/>
          <a:prstDash val="solid"/>
        </a:ln>
        <a:effectLst/>
      </dgm:spPr>
    </dgm:pt>
    <dgm:pt modelId="{AA47F2E1-F8F6-4085-90ED-7B9AB98BDF88}" type="pres">
      <dgm:prSet presAssocID="{810F8BC8-BC29-47CF-9F34-59621EEC9413}" presName="L2TextContainer" presStyleLbl="revTx" presStyleIdx="16" presStyleCnt="18">
        <dgm:presLayoutVars>
          <dgm:bulletEnabled val="1"/>
        </dgm:presLayoutVars>
      </dgm:prSet>
      <dgm:spPr/>
    </dgm:pt>
    <dgm:pt modelId="{4ACC042D-447C-4367-B3A6-ADCD34CA24D1}" type="pres">
      <dgm:prSet presAssocID="{810F8BC8-BC29-47CF-9F34-59621EEC9413}" presName="L1TextContainer" presStyleLbl="revTx" presStyleIdx="17" presStyleCnt="18" custLinFactNeighborX="899" custLinFactNeighborY="78185">
        <dgm:presLayoutVars>
          <dgm:chMax val="1"/>
          <dgm:chPref val="1"/>
          <dgm:bulletEnabled val="1"/>
        </dgm:presLayoutVars>
      </dgm:prSet>
      <dgm:spPr/>
    </dgm:pt>
    <dgm:pt modelId="{D82F0493-5167-433D-9BE7-3F852F7EA347}" type="pres">
      <dgm:prSet presAssocID="{810F8BC8-BC29-47CF-9F34-59621EEC9413}" presName="ConnectLine" presStyleLbl="sibTrans1D1" presStyleIdx="8" presStyleCnt="9"/>
      <dgm:spPr>
        <a:noFill/>
        <a:ln w="12700" cap="flat" cmpd="sng" algn="ctr">
          <a:solidFill>
            <a:schemeClr val="accent4">
              <a:hueOff val="8701595"/>
              <a:satOff val="-18857"/>
              <a:lumOff val="-8040"/>
              <a:alphaOff val="0"/>
            </a:schemeClr>
          </a:solidFill>
          <a:prstDash val="dash"/>
        </a:ln>
        <a:effectLst/>
      </dgm:spPr>
    </dgm:pt>
    <dgm:pt modelId="{0047C1BA-D719-4679-B144-5148329B250A}" type="pres">
      <dgm:prSet presAssocID="{810F8BC8-BC29-47CF-9F34-59621EEC9413}" presName="EmptyPlaceHolder" presStyleCnt="0"/>
      <dgm:spPr/>
    </dgm:pt>
  </dgm:ptLst>
  <dgm:cxnLst>
    <dgm:cxn modelId="{E91F740D-F7EA-46B3-8E6E-6E067AA3495E}" type="presOf" srcId="{99CC579C-298D-4C2C-94FF-2C944D198A7A}" destId="{6A2FB9F0-AF72-4B04-854B-C245F9C79E2A}" srcOrd="0" destOrd="0" presId="urn:microsoft.com/office/officeart/2017/3/layout/DropPinTimeline"/>
    <dgm:cxn modelId="{A94D6C17-34D5-42F2-83E4-190606431E7A}" type="presOf" srcId="{5F370D5B-36BA-4041-952E-6F5F0F8E69CA}" destId="{62D3CA96-7746-411A-93A2-6E103B8CEADF}" srcOrd="0" destOrd="0" presId="urn:microsoft.com/office/officeart/2017/3/layout/DropPinTimeline"/>
    <dgm:cxn modelId="{84C5E01A-6DC8-4617-8334-7B95C337F20E}" srcId="{C7F385BE-FDCB-40B2-AD92-633B72F05889}" destId="{AEB0D4F4-3042-4272-B2D7-677E36FE7FC8}" srcOrd="7" destOrd="0" parTransId="{9B8CC615-EA72-4707-BD2D-554CEC41056E}" sibTransId="{1CE502B0-EC8B-4684-9C95-DF7901201648}"/>
    <dgm:cxn modelId="{98012D1B-5983-4AB0-B847-876429042FD7}" srcId="{C7F385BE-FDCB-40B2-AD92-633B72F05889}" destId="{810F8BC8-BC29-47CF-9F34-59621EEC9413}" srcOrd="8" destOrd="0" parTransId="{E87627A1-F348-46D8-AAA9-E106DF535EF6}" sibTransId="{9F972FB1-24DE-46B5-8DB3-94774C7DAF14}"/>
    <dgm:cxn modelId="{2F841625-9846-4E2A-A390-5C03E0F58A4A}" type="presOf" srcId="{AEB0D4F4-3042-4272-B2D7-677E36FE7FC8}" destId="{1721785B-3BA5-4A0F-BBC1-07BAC3194D26}" srcOrd="0" destOrd="0" presId="urn:microsoft.com/office/officeart/2017/3/layout/DropPinTimeline"/>
    <dgm:cxn modelId="{AD9FF326-1921-40F1-884F-893E9396B61C}" srcId="{0696797C-9E4B-47AA-AE6E-C48A03E7CA4E}" destId="{3C7A5E51-EF65-4F25-93AA-3C83ED6BDF3E}" srcOrd="0" destOrd="0" parTransId="{9DD22667-8B1B-4455-8CDF-69B8B6E39A0A}" sibTransId="{70B58C2E-0D91-4A37-968A-E2249335E8ED}"/>
    <dgm:cxn modelId="{8BF3BB29-3072-418C-9CED-0EE6211973DC}" type="presOf" srcId="{DCB610B2-2950-4A12-A08D-B06E86C5A32E}" destId="{4E0A901F-1A9F-4DBF-8BD5-8FA39B122EFC}" srcOrd="0" destOrd="0" presId="urn:microsoft.com/office/officeart/2017/3/layout/DropPinTimeline"/>
    <dgm:cxn modelId="{9B5F0E37-9B5A-44C5-B49C-2D9AA463BA3C}" type="presOf" srcId="{AA916363-4A48-418D-BD88-F0933A7EAABA}" destId="{53F293E7-D6E4-4ED0-8743-63945A97BCEF}" srcOrd="0" destOrd="0" presId="urn:microsoft.com/office/officeart/2017/3/layout/DropPinTimeline"/>
    <dgm:cxn modelId="{71DE0C3A-96BC-4554-851C-279304618559}" srcId="{C7F385BE-FDCB-40B2-AD92-633B72F05889}" destId="{3CC13CF0-55F0-42D9-AEB8-A40C84DC872A}" srcOrd="5" destOrd="0" parTransId="{E77C23DB-E3C9-405F-9A96-AA02C04962B3}" sibTransId="{0443C778-4D00-4597-A25D-7A1C16BF2D77}"/>
    <dgm:cxn modelId="{D8D0883A-CFD0-4D25-BF74-F5FB1B9A2B63}" type="presOf" srcId="{C7F385BE-FDCB-40B2-AD92-633B72F05889}" destId="{AFD6D9D6-95E2-46E4-B71B-4A74C987C407}" srcOrd="0" destOrd="0" presId="urn:microsoft.com/office/officeart/2017/3/layout/DropPinTimeline"/>
    <dgm:cxn modelId="{3C876F5D-149C-4855-94CA-C1BD4AF81D47}" type="presOf" srcId="{0696797C-9E4B-47AA-AE6E-C48A03E7CA4E}" destId="{382C2391-70BE-405C-8BCD-BBBD71899B61}" srcOrd="0" destOrd="0" presId="urn:microsoft.com/office/officeart/2017/3/layout/DropPinTimeline"/>
    <dgm:cxn modelId="{73892364-D92D-4345-A30F-8F063F1E3532}" type="presOf" srcId="{51B97757-DF12-4C29-8907-7C03CC75C935}" destId="{8E091BED-376D-4DD6-AA9C-B3E5ECA3496E}" srcOrd="0" destOrd="0" presId="urn:microsoft.com/office/officeart/2017/3/layout/DropPinTimeline"/>
    <dgm:cxn modelId="{47FCD051-DDCF-409A-A1B6-95E97E60978C}" srcId="{AEB0D4F4-3042-4272-B2D7-677E36FE7FC8}" destId="{AA916363-4A48-418D-BD88-F0933A7EAABA}" srcOrd="0" destOrd="0" parTransId="{E241769B-757D-4C17-B5D8-8B6F3468BFF8}" sibTransId="{23EFA068-817C-430D-B968-4345E1367633}"/>
    <dgm:cxn modelId="{6FC74054-77F3-4D25-AC63-4C5BF8D7C33F}" type="presOf" srcId="{02F9710F-D5E3-4479-BB8A-33EE0560747C}" destId="{1E78E885-4FFD-444D-94BE-DC2AEBC2FFF6}" srcOrd="0" destOrd="0" presId="urn:microsoft.com/office/officeart/2017/3/layout/DropPinTimeline"/>
    <dgm:cxn modelId="{6AD29078-C204-4D08-AFBB-3B2C73EE0F7C}" srcId="{DCB610B2-2950-4A12-A08D-B06E86C5A32E}" destId="{20D8960F-A8C6-4F50-884C-A6A30BEE7ADE}" srcOrd="0" destOrd="0" parTransId="{37470870-E3A7-4BBA-9962-6504B1B29275}" sibTransId="{C127D754-A625-4D8C-B677-0308450CC6DC}"/>
    <dgm:cxn modelId="{6941F259-7479-4659-A569-12BDE45921AE}" srcId="{C7F385BE-FDCB-40B2-AD92-633B72F05889}" destId="{51B97757-DF12-4C29-8907-7C03CC75C935}" srcOrd="0" destOrd="0" parTransId="{BD7B6949-FA2E-487B-A50D-D6DB052B665A}" sibTransId="{ACF110ED-EA4E-42E0-8197-9C6552A087A3}"/>
    <dgm:cxn modelId="{E258C78E-2F4B-443B-BE65-7709A54C40EC}" type="presOf" srcId="{3CC13CF0-55F0-42D9-AEB8-A40C84DC872A}" destId="{319B09E5-D10D-4096-AC9A-3EA3FE0ECD2B}" srcOrd="0" destOrd="0" presId="urn:microsoft.com/office/officeart/2017/3/layout/DropPinTimeline"/>
    <dgm:cxn modelId="{BE261C8F-67D9-40C2-A126-0A497550E2D7}" type="presOf" srcId="{191BCD8C-7B51-40C1-803B-D3B0BFF10B59}" destId="{619A5366-6CEC-4F92-8831-6AF7D9FD0F4E}" srcOrd="0" destOrd="0" presId="urn:microsoft.com/office/officeart/2017/3/layout/DropPinTimeline"/>
    <dgm:cxn modelId="{5F7CD0A3-F80C-4D20-AAF2-7B7A6DE14BA8}" type="presOf" srcId="{F9B3C2C5-24C3-4BAC-A2A3-34C30F0A47EF}" destId="{C4DB4032-84B8-49E3-AF96-12488D113400}" srcOrd="0" destOrd="0" presId="urn:microsoft.com/office/officeart/2017/3/layout/DropPinTimeline"/>
    <dgm:cxn modelId="{9EC6A2A4-9FD0-4141-AA46-A474ED1B8A03}" srcId="{810F8BC8-BC29-47CF-9F34-59621EEC9413}" destId="{810D7C5C-CFBD-4650-9C02-57FBAE65A236}" srcOrd="0" destOrd="0" parTransId="{43C7230D-2381-48FD-B562-C2BA8D58F9E7}" sibTransId="{49D90135-A299-46E3-9A2C-361FA1204440}"/>
    <dgm:cxn modelId="{E13A60C1-5532-46E1-A09E-DC8AB3308F79}" type="presOf" srcId="{810D7C5C-CFBD-4650-9C02-57FBAE65A236}" destId="{AA47F2E1-F8F6-4085-90ED-7B9AB98BDF88}" srcOrd="0" destOrd="0" presId="urn:microsoft.com/office/officeart/2017/3/layout/DropPinTimeline"/>
    <dgm:cxn modelId="{C43C63C9-D4F7-4DB0-BE14-4C4FAA1F2479}" srcId="{C7F385BE-FDCB-40B2-AD92-633B72F05889}" destId="{191BCD8C-7B51-40C1-803B-D3B0BFF10B59}" srcOrd="2" destOrd="0" parTransId="{2083AA4A-068A-4ED1-971E-D166F0305A1A}" sibTransId="{0056F186-40D4-4B46-814F-5EDEC9D8490B}"/>
    <dgm:cxn modelId="{C9217CD4-EF1E-43B6-A091-6E53D82AF708}" srcId="{3CC13CF0-55F0-42D9-AEB8-A40C84DC872A}" destId="{99CC579C-298D-4C2C-94FF-2C944D198A7A}" srcOrd="0" destOrd="0" parTransId="{10487A11-C390-4EC3-990F-9E3FECFCEAF3}" sibTransId="{958907FB-2E5A-4456-A1EF-8B477F760308}"/>
    <dgm:cxn modelId="{D2915DDA-3FA6-4AC7-B7C3-0BE2238F4763}" type="presOf" srcId="{20D8960F-A8C6-4F50-884C-A6A30BEE7ADE}" destId="{9E364842-002C-4717-868F-0B199EA6D487}" srcOrd="0" destOrd="0" presId="urn:microsoft.com/office/officeart/2017/3/layout/DropPinTimeline"/>
    <dgm:cxn modelId="{CDD0AEDE-7B26-40E3-A47E-C1A47FB68502}" type="presOf" srcId="{810F8BC8-BC29-47CF-9F34-59621EEC9413}" destId="{4ACC042D-447C-4367-B3A6-ADCD34CA24D1}" srcOrd="0" destOrd="0" presId="urn:microsoft.com/office/officeart/2017/3/layout/DropPinTimeline"/>
    <dgm:cxn modelId="{4F0234E1-EE97-491F-903F-E40A576E9CF6}" srcId="{C7F385BE-FDCB-40B2-AD92-633B72F05889}" destId="{0696797C-9E4B-47AA-AE6E-C48A03E7CA4E}" srcOrd="6" destOrd="0" parTransId="{4272FFAA-586B-4CDE-8BA5-E9E865A349FD}" sibTransId="{1409354D-4DC3-40BF-A9F0-FCD56EE47760}"/>
    <dgm:cxn modelId="{273027E2-7475-428B-8592-633816E6E575}" type="presOf" srcId="{3C7A5E51-EF65-4F25-93AA-3C83ED6BDF3E}" destId="{FD91DA7A-07D4-4B6B-BDC9-D3F02BEDDEE3}" srcOrd="0" destOrd="0" presId="urn:microsoft.com/office/officeart/2017/3/layout/DropPinTimeline"/>
    <dgm:cxn modelId="{7279F7F3-9C98-4575-A0DC-737D3AAA2612}" srcId="{C7F385BE-FDCB-40B2-AD92-633B72F05889}" destId="{DCB610B2-2950-4A12-A08D-B06E86C5A32E}" srcOrd="4" destOrd="0" parTransId="{2FE3E958-09FD-4E47-B148-017753072C2C}" sibTransId="{10E6FF8E-F9C6-4B2E-9FE8-4A5E431B76E7}"/>
    <dgm:cxn modelId="{5ED919F4-7553-4CE2-A06F-63D3B24BFCCC}" srcId="{C7F385BE-FDCB-40B2-AD92-633B72F05889}" destId="{5F370D5B-36BA-4041-952E-6F5F0F8E69CA}" srcOrd="3" destOrd="0" parTransId="{319F903F-B0F7-4EAF-9B7E-16258D8A6DE3}" sibTransId="{49649149-0DBD-4AD4-B562-402251D7D718}"/>
    <dgm:cxn modelId="{E3B072F4-116A-4C92-9B6A-868612B1493A}" srcId="{C7F385BE-FDCB-40B2-AD92-633B72F05889}" destId="{02F9710F-D5E3-4479-BB8A-33EE0560747C}" srcOrd="1" destOrd="0" parTransId="{FEB02DB7-7FD7-41B2-AE3F-98DC3DF854E1}" sibTransId="{FCB6D719-AEF9-455D-8A9A-3E70F52A2F2B}"/>
    <dgm:cxn modelId="{2E08D0F8-00CD-4C47-B24D-AFBA1431F72F}" srcId="{5F370D5B-36BA-4041-952E-6F5F0F8E69CA}" destId="{F9B3C2C5-24C3-4BAC-A2A3-34C30F0A47EF}" srcOrd="0" destOrd="0" parTransId="{38D3F70B-8528-41FC-9D64-226087C48732}" sibTransId="{2C1980AF-B075-4343-8B1D-BE315FD82AE8}"/>
    <dgm:cxn modelId="{40E114DB-4CBE-4262-B62E-72E927DEAC72}" type="presParOf" srcId="{AFD6D9D6-95E2-46E4-B71B-4A74C987C407}" destId="{31D4B51B-A0D5-43EF-A9CB-3EC3DC1A68A2}" srcOrd="0" destOrd="0" presId="urn:microsoft.com/office/officeart/2017/3/layout/DropPinTimeline"/>
    <dgm:cxn modelId="{92667B2E-CAD3-462F-86D8-2AB0E83E63AA}" type="presParOf" srcId="{AFD6D9D6-95E2-46E4-B71B-4A74C987C407}" destId="{2C918DD5-FD5D-4CB6-9381-F92481905B30}" srcOrd="1" destOrd="0" presId="urn:microsoft.com/office/officeart/2017/3/layout/DropPinTimeline"/>
    <dgm:cxn modelId="{2ED7845C-085C-4B22-A612-B465E3F66A7D}" type="presParOf" srcId="{2C918DD5-FD5D-4CB6-9381-F92481905B30}" destId="{0C06A712-A7C2-422E-8AD8-74AA469E7A87}" srcOrd="0" destOrd="0" presId="urn:microsoft.com/office/officeart/2017/3/layout/DropPinTimeline"/>
    <dgm:cxn modelId="{0B471A26-AD13-4926-9E36-435E1561179C}" type="presParOf" srcId="{0C06A712-A7C2-422E-8AD8-74AA469E7A87}" destId="{D30136DD-9375-407B-ADB5-50624F753BA8}" srcOrd="0" destOrd="0" presId="urn:microsoft.com/office/officeart/2017/3/layout/DropPinTimeline"/>
    <dgm:cxn modelId="{505D48D8-0557-4D51-9548-AF3F1A9381FB}" type="presParOf" srcId="{0C06A712-A7C2-422E-8AD8-74AA469E7A87}" destId="{CB583269-3A22-4BEF-9203-99366FF9EBEC}" srcOrd="1" destOrd="0" presId="urn:microsoft.com/office/officeart/2017/3/layout/DropPinTimeline"/>
    <dgm:cxn modelId="{89362DA9-AD31-44C4-815B-042F135D617B}" type="presParOf" srcId="{CB583269-3A22-4BEF-9203-99366FF9EBEC}" destId="{DC8E68E2-6F03-4464-9820-7921B164923F}" srcOrd="0" destOrd="0" presId="urn:microsoft.com/office/officeart/2017/3/layout/DropPinTimeline"/>
    <dgm:cxn modelId="{C45489F7-70F6-4C68-9C96-72F9AC1468C6}" type="presParOf" srcId="{CB583269-3A22-4BEF-9203-99366FF9EBEC}" destId="{5D860DD3-E752-47F2-9539-0AFC6B38C3AB}" srcOrd="1" destOrd="0" presId="urn:microsoft.com/office/officeart/2017/3/layout/DropPinTimeline"/>
    <dgm:cxn modelId="{140149FB-0D43-42D3-8659-3FEAE8A9ECA7}" type="presParOf" srcId="{0C06A712-A7C2-422E-8AD8-74AA469E7A87}" destId="{C64B69AB-F065-469A-AF29-5B88E83BAF8D}" srcOrd="2" destOrd="0" presId="urn:microsoft.com/office/officeart/2017/3/layout/DropPinTimeline"/>
    <dgm:cxn modelId="{3AA8393B-EAEC-44CD-83BD-E79BB40B7885}" type="presParOf" srcId="{0C06A712-A7C2-422E-8AD8-74AA469E7A87}" destId="{8E091BED-376D-4DD6-AA9C-B3E5ECA3496E}" srcOrd="3" destOrd="0" presId="urn:microsoft.com/office/officeart/2017/3/layout/DropPinTimeline"/>
    <dgm:cxn modelId="{FEBC3366-1091-4EE1-B538-A54F0C409235}" type="presParOf" srcId="{0C06A712-A7C2-422E-8AD8-74AA469E7A87}" destId="{6AE1861D-D893-46D6-A9C8-E289FC0FA1B0}" srcOrd="4" destOrd="0" presId="urn:microsoft.com/office/officeart/2017/3/layout/DropPinTimeline"/>
    <dgm:cxn modelId="{94D352BD-7625-42D6-85FA-898691F2ECAA}" type="presParOf" srcId="{0C06A712-A7C2-422E-8AD8-74AA469E7A87}" destId="{24727B47-D55A-48D8-BB5A-137FDB7638EC}" srcOrd="5" destOrd="0" presId="urn:microsoft.com/office/officeart/2017/3/layout/DropPinTimeline"/>
    <dgm:cxn modelId="{C6637D66-883C-4C7C-BA0E-B2EF3D7B0703}" type="presParOf" srcId="{2C918DD5-FD5D-4CB6-9381-F92481905B30}" destId="{D0BE49EC-904B-4AA7-A80B-25124595E22B}" srcOrd="1" destOrd="0" presId="urn:microsoft.com/office/officeart/2017/3/layout/DropPinTimeline"/>
    <dgm:cxn modelId="{35391757-570D-4BE0-A02C-96B221FF04A7}" type="presParOf" srcId="{2C918DD5-FD5D-4CB6-9381-F92481905B30}" destId="{E62E1EFA-56D1-4BA3-8376-562CC38FCCA8}" srcOrd="2" destOrd="0" presId="urn:microsoft.com/office/officeart/2017/3/layout/DropPinTimeline"/>
    <dgm:cxn modelId="{A5295E88-5A4C-4B45-BDE4-11BF41891ABC}" type="presParOf" srcId="{E62E1EFA-56D1-4BA3-8376-562CC38FCCA8}" destId="{9791465D-06DA-428D-9BD1-99A478BFE933}" srcOrd="0" destOrd="0" presId="urn:microsoft.com/office/officeart/2017/3/layout/DropPinTimeline"/>
    <dgm:cxn modelId="{EB6B3AFE-393F-477E-94B5-0F581C8C878B}" type="presParOf" srcId="{E62E1EFA-56D1-4BA3-8376-562CC38FCCA8}" destId="{FCB10B2D-9CE2-4BEF-9817-EBA986342F4B}" srcOrd="1" destOrd="0" presId="urn:microsoft.com/office/officeart/2017/3/layout/DropPinTimeline"/>
    <dgm:cxn modelId="{B6281218-E650-447B-BF8A-A6B88401475C}" type="presParOf" srcId="{FCB10B2D-9CE2-4BEF-9817-EBA986342F4B}" destId="{8D3FAC2C-AACC-4ED9-80D4-CAF475AB39ED}" srcOrd="0" destOrd="0" presId="urn:microsoft.com/office/officeart/2017/3/layout/DropPinTimeline"/>
    <dgm:cxn modelId="{E0CA41C1-FB0A-4164-8BCE-AAB88326C787}" type="presParOf" srcId="{FCB10B2D-9CE2-4BEF-9817-EBA986342F4B}" destId="{204BC47B-2C05-4A1A-940E-F277AD3D2D60}" srcOrd="1" destOrd="0" presId="urn:microsoft.com/office/officeart/2017/3/layout/DropPinTimeline"/>
    <dgm:cxn modelId="{C83B5323-A4C2-4071-AA49-62FF83BC87AD}" type="presParOf" srcId="{E62E1EFA-56D1-4BA3-8376-562CC38FCCA8}" destId="{C42127FB-814F-4A53-8979-11B11984C3D1}" srcOrd="2" destOrd="0" presId="urn:microsoft.com/office/officeart/2017/3/layout/DropPinTimeline"/>
    <dgm:cxn modelId="{475781D3-07DB-4F25-8985-025B28B9312C}" type="presParOf" srcId="{E62E1EFA-56D1-4BA3-8376-562CC38FCCA8}" destId="{1E78E885-4FFD-444D-94BE-DC2AEBC2FFF6}" srcOrd="3" destOrd="0" presId="urn:microsoft.com/office/officeart/2017/3/layout/DropPinTimeline"/>
    <dgm:cxn modelId="{834E843C-F229-4A88-8D80-F4E68BCF4BE7}" type="presParOf" srcId="{E62E1EFA-56D1-4BA3-8376-562CC38FCCA8}" destId="{40A52B52-0C65-499E-B6C9-20C7A18E5946}" srcOrd="4" destOrd="0" presId="urn:microsoft.com/office/officeart/2017/3/layout/DropPinTimeline"/>
    <dgm:cxn modelId="{6F6CE629-94EB-49CE-9346-92329EF13ABF}" type="presParOf" srcId="{E62E1EFA-56D1-4BA3-8376-562CC38FCCA8}" destId="{20FA0463-3714-4565-B48A-AFB73B9AE98A}" srcOrd="5" destOrd="0" presId="urn:microsoft.com/office/officeart/2017/3/layout/DropPinTimeline"/>
    <dgm:cxn modelId="{4BE749BD-EDFF-466C-8855-BFDE1A8EDC15}" type="presParOf" srcId="{2C918DD5-FD5D-4CB6-9381-F92481905B30}" destId="{DA5A1E87-F03B-4F05-8DBE-496A80852C1E}" srcOrd="3" destOrd="0" presId="urn:microsoft.com/office/officeart/2017/3/layout/DropPinTimeline"/>
    <dgm:cxn modelId="{EF6D1902-FB8B-4D53-952E-2BD8DDC04D2A}" type="presParOf" srcId="{2C918DD5-FD5D-4CB6-9381-F92481905B30}" destId="{BE695FC1-E631-4437-8990-1A93DF5563C0}" srcOrd="4" destOrd="0" presId="urn:microsoft.com/office/officeart/2017/3/layout/DropPinTimeline"/>
    <dgm:cxn modelId="{4E1BBAC3-3FEE-4F1F-B1D9-7825F5274799}" type="presParOf" srcId="{BE695FC1-E631-4437-8990-1A93DF5563C0}" destId="{9869A4F0-3C41-4780-913A-4F1CF0E26657}" srcOrd="0" destOrd="0" presId="urn:microsoft.com/office/officeart/2017/3/layout/DropPinTimeline"/>
    <dgm:cxn modelId="{2E7879B7-8E46-4541-AFFE-BF5762870A0B}" type="presParOf" srcId="{BE695FC1-E631-4437-8990-1A93DF5563C0}" destId="{AB4349D3-05D2-4277-B410-5B3B2C7018B2}" srcOrd="1" destOrd="0" presId="urn:microsoft.com/office/officeart/2017/3/layout/DropPinTimeline"/>
    <dgm:cxn modelId="{A6D10064-B799-44C1-A418-784CE05B910F}" type="presParOf" srcId="{AB4349D3-05D2-4277-B410-5B3B2C7018B2}" destId="{B07A07C3-94FD-4316-B47B-34BBBE3CA715}" srcOrd="0" destOrd="0" presId="urn:microsoft.com/office/officeart/2017/3/layout/DropPinTimeline"/>
    <dgm:cxn modelId="{94E20123-0E4E-48C9-BD74-D3C122526F4B}" type="presParOf" srcId="{AB4349D3-05D2-4277-B410-5B3B2C7018B2}" destId="{363290A1-D2A4-4292-A268-488621497282}" srcOrd="1" destOrd="0" presId="urn:microsoft.com/office/officeart/2017/3/layout/DropPinTimeline"/>
    <dgm:cxn modelId="{9CC7803E-97B3-4B50-AD56-921142724815}" type="presParOf" srcId="{BE695FC1-E631-4437-8990-1A93DF5563C0}" destId="{38FF6F16-9882-4A02-8D23-E9FC7CD17C28}" srcOrd="2" destOrd="0" presId="urn:microsoft.com/office/officeart/2017/3/layout/DropPinTimeline"/>
    <dgm:cxn modelId="{1E9F96DB-75C8-4648-BA46-211A7B15E851}" type="presParOf" srcId="{BE695FC1-E631-4437-8990-1A93DF5563C0}" destId="{619A5366-6CEC-4F92-8831-6AF7D9FD0F4E}" srcOrd="3" destOrd="0" presId="urn:microsoft.com/office/officeart/2017/3/layout/DropPinTimeline"/>
    <dgm:cxn modelId="{13D4BD5D-F82E-4167-89AE-4209AC9D9710}" type="presParOf" srcId="{BE695FC1-E631-4437-8990-1A93DF5563C0}" destId="{E6897977-5111-48FF-BAD9-A5A8B53929FA}" srcOrd="4" destOrd="0" presId="urn:microsoft.com/office/officeart/2017/3/layout/DropPinTimeline"/>
    <dgm:cxn modelId="{233B4CC1-77C5-45F4-B348-1BFC5FB4BD87}" type="presParOf" srcId="{BE695FC1-E631-4437-8990-1A93DF5563C0}" destId="{D17D6A2D-E997-4414-BC7A-84F0D1273ECA}" srcOrd="5" destOrd="0" presId="urn:microsoft.com/office/officeart/2017/3/layout/DropPinTimeline"/>
    <dgm:cxn modelId="{6C9BC613-1B34-45BD-895B-E27AC7B6BC1D}" type="presParOf" srcId="{2C918DD5-FD5D-4CB6-9381-F92481905B30}" destId="{359F09B4-AE43-42AC-BC24-DCB891EAE1D3}" srcOrd="5" destOrd="0" presId="urn:microsoft.com/office/officeart/2017/3/layout/DropPinTimeline"/>
    <dgm:cxn modelId="{9D98E3C8-2B0B-49AB-8870-2EACD8F725B9}" type="presParOf" srcId="{2C918DD5-FD5D-4CB6-9381-F92481905B30}" destId="{98A421E9-D3DD-41B2-8AD5-D3A9E4C9CE06}" srcOrd="6" destOrd="0" presId="urn:microsoft.com/office/officeart/2017/3/layout/DropPinTimeline"/>
    <dgm:cxn modelId="{E2FCC24B-7075-49E8-A581-C2B60769CB2A}" type="presParOf" srcId="{98A421E9-D3DD-41B2-8AD5-D3A9E4C9CE06}" destId="{69DC3275-85F2-4CFF-9A07-1AB9B1B442E5}" srcOrd="0" destOrd="0" presId="urn:microsoft.com/office/officeart/2017/3/layout/DropPinTimeline"/>
    <dgm:cxn modelId="{396A280C-2608-43BC-922E-7DE2B22B51B7}" type="presParOf" srcId="{98A421E9-D3DD-41B2-8AD5-D3A9E4C9CE06}" destId="{CB315C77-0145-42B3-A571-6A4FA28CAD7E}" srcOrd="1" destOrd="0" presId="urn:microsoft.com/office/officeart/2017/3/layout/DropPinTimeline"/>
    <dgm:cxn modelId="{64DA8B45-57BF-48BA-BD30-461DC8BADAAC}" type="presParOf" srcId="{CB315C77-0145-42B3-A571-6A4FA28CAD7E}" destId="{58121E1C-79F2-47B3-AB78-E324892856E2}" srcOrd="0" destOrd="0" presId="urn:microsoft.com/office/officeart/2017/3/layout/DropPinTimeline"/>
    <dgm:cxn modelId="{13F0ECCE-E753-404B-979E-5A91E9F5B768}" type="presParOf" srcId="{CB315C77-0145-42B3-A571-6A4FA28CAD7E}" destId="{99C0CD5C-1F8F-4D41-AD83-A952E4867985}" srcOrd="1" destOrd="0" presId="urn:microsoft.com/office/officeart/2017/3/layout/DropPinTimeline"/>
    <dgm:cxn modelId="{EEF33F19-403B-43BC-B696-3798037D88AA}" type="presParOf" srcId="{98A421E9-D3DD-41B2-8AD5-D3A9E4C9CE06}" destId="{C4DB4032-84B8-49E3-AF96-12488D113400}" srcOrd="2" destOrd="0" presId="urn:microsoft.com/office/officeart/2017/3/layout/DropPinTimeline"/>
    <dgm:cxn modelId="{FEC464A1-E2BD-4E4D-B14A-EB97A602F577}" type="presParOf" srcId="{98A421E9-D3DD-41B2-8AD5-D3A9E4C9CE06}" destId="{62D3CA96-7746-411A-93A2-6E103B8CEADF}" srcOrd="3" destOrd="0" presId="urn:microsoft.com/office/officeart/2017/3/layout/DropPinTimeline"/>
    <dgm:cxn modelId="{F953F83A-731E-457E-AD53-6D81960E207A}" type="presParOf" srcId="{98A421E9-D3DD-41B2-8AD5-D3A9E4C9CE06}" destId="{D631E4D3-2CB5-417C-A369-39A6B3CFF154}" srcOrd="4" destOrd="0" presId="urn:microsoft.com/office/officeart/2017/3/layout/DropPinTimeline"/>
    <dgm:cxn modelId="{63343582-ACF4-4AD1-8860-8B789462CBE9}" type="presParOf" srcId="{98A421E9-D3DD-41B2-8AD5-D3A9E4C9CE06}" destId="{F975F6A3-5A35-45E1-B2D1-A0A9115825B8}" srcOrd="5" destOrd="0" presId="urn:microsoft.com/office/officeart/2017/3/layout/DropPinTimeline"/>
    <dgm:cxn modelId="{ADFA82EA-33D1-4400-97AB-0C502DF600DA}" type="presParOf" srcId="{2C918DD5-FD5D-4CB6-9381-F92481905B30}" destId="{B09FE098-2052-4661-A5DE-9A63B568F670}" srcOrd="7" destOrd="0" presId="urn:microsoft.com/office/officeart/2017/3/layout/DropPinTimeline"/>
    <dgm:cxn modelId="{2E183669-1680-4915-8C9F-BDB547A89C01}" type="presParOf" srcId="{2C918DD5-FD5D-4CB6-9381-F92481905B30}" destId="{F17AFE8B-5D4B-4939-8183-5FCD26605603}" srcOrd="8" destOrd="0" presId="urn:microsoft.com/office/officeart/2017/3/layout/DropPinTimeline"/>
    <dgm:cxn modelId="{13D5CBFA-53EA-45CF-A860-09D83691F253}" type="presParOf" srcId="{F17AFE8B-5D4B-4939-8183-5FCD26605603}" destId="{9D195912-6B2B-4513-AC1F-361E3CA16CEC}" srcOrd="0" destOrd="0" presId="urn:microsoft.com/office/officeart/2017/3/layout/DropPinTimeline"/>
    <dgm:cxn modelId="{6B63018A-0AE2-42DA-83AD-3EB17FC88F4C}" type="presParOf" srcId="{F17AFE8B-5D4B-4939-8183-5FCD26605603}" destId="{3FC64E76-D889-4B02-B61E-402D272CEEAC}" srcOrd="1" destOrd="0" presId="urn:microsoft.com/office/officeart/2017/3/layout/DropPinTimeline"/>
    <dgm:cxn modelId="{A72AA18D-7EFD-4B84-8513-379554916252}" type="presParOf" srcId="{3FC64E76-D889-4B02-B61E-402D272CEEAC}" destId="{BD279F77-8222-487E-AE88-A3DE54235F11}" srcOrd="0" destOrd="0" presId="urn:microsoft.com/office/officeart/2017/3/layout/DropPinTimeline"/>
    <dgm:cxn modelId="{11B74D59-7DA2-4730-B1B9-B700187AA367}" type="presParOf" srcId="{3FC64E76-D889-4B02-B61E-402D272CEEAC}" destId="{7461B68B-43C8-40B7-821C-5211E288A74F}" srcOrd="1" destOrd="0" presId="urn:microsoft.com/office/officeart/2017/3/layout/DropPinTimeline"/>
    <dgm:cxn modelId="{03D757FA-E9AC-4493-95C7-B85657878D45}" type="presParOf" srcId="{F17AFE8B-5D4B-4939-8183-5FCD26605603}" destId="{9E364842-002C-4717-868F-0B199EA6D487}" srcOrd="2" destOrd="0" presId="urn:microsoft.com/office/officeart/2017/3/layout/DropPinTimeline"/>
    <dgm:cxn modelId="{A41DD546-D334-4A7B-97B9-6F7C2517D519}" type="presParOf" srcId="{F17AFE8B-5D4B-4939-8183-5FCD26605603}" destId="{4E0A901F-1A9F-4DBF-8BD5-8FA39B122EFC}" srcOrd="3" destOrd="0" presId="urn:microsoft.com/office/officeart/2017/3/layout/DropPinTimeline"/>
    <dgm:cxn modelId="{F12A605E-E8A3-41A3-A8CF-D3C1DCF966D5}" type="presParOf" srcId="{F17AFE8B-5D4B-4939-8183-5FCD26605603}" destId="{CC373493-B415-481F-ADAD-3AF842126999}" srcOrd="4" destOrd="0" presId="urn:microsoft.com/office/officeart/2017/3/layout/DropPinTimeline"/>
    <dgm:cxn modelId="{D6E1C054-0E27-4371-B525-BBF11DAEAFD1}" type="presParOf" srcId="{F17AFE8B-5D4B-4939-8183-5FCD26605603}" destId="{2A94D93C-A74B-442E-ADC9-AE0E69D849FA}" srcOrd="5" destOrd="0" presId="urn:microsoft.com/office/officeart/2017/3/layout/DropPinTimeline"/>
    <dgm:cxn modelId="{95B99A0A-B9EA-4945-8E03-74F94C0D9136}" type="presParOf" srcId="{2C918DD5-FD5D-4CB6-9381-F92481905B30}" destId="{48AEB6A6-A998-4E02-93F4-1E4FF9B27CC6}" srcOrd="9" destOrd="0" presId="urn:microsoft.com/office/officeart/2017/3/layout/DropPinTimeline"/>
    <dgm:cxn modelId="{AEBA828E-18B9-42D4-9558-691ACFDBB500}" type="presParOf" srcId="{2C918DD5-FD5D-4CB6-9381-F92481905B30}" destId="{DD076AD5-F6B6-4001-ABB1-95245AF54D05}" srcOrd="10" destOrd="0" presId="urn:microsoft.com/office/officeart/2017/3/layout/DropPinTimeline"/>
    <dgm:cxn modelId="{416E5801-FB66-4D95-83DC-102F9AFF4DFA}" type="presParOf" srcId="{DD076AD5-F6B6-4001-ABB1-95245AF54D05}" destId="{433804D6-71A8-4B8E-AD48-87526336D0BC}" srcOrd="0" destOrd="0" presId="urn:microsoft.com/office/officeart/2017/3/layout/DropPinTimeline"/>
    <dgm:cxn modelId="{0D910936-4BEF-4A0A-9BD6-106740ED7C0A}" type="presParOf" srcId="{DD076AD5-F6B6-4001-ABB1-95245AF54D05}" destId="{6C0DDB55-9DAA-460E-9CFD-CF6E5F4B4547}" srcOrd="1" destOrd="0" presId="urn:microsoft.com/office/officeart/2017/3/layout/DropPinTimeline"/>
    <dgm:cxn modelId="{8E29E40C-0E92-4AB5-9786-A7272A45C864}" type="presParOf" srcId="{6C0DDB55-9DAA-460E-9CFD-CF6E5F4B4547}" destId="{ADAD77F3-2788-46B3-B029-3A6AB671658A}" srcOrd="0" destOrd="0" presId="urn:microsoft.com/office/officeart/2017/3/layout/DropPinTimeline"/>
    <dgm:cxn modelId="{CF3E965C-E3E2-43A9-8C28-E442D8D45296}" type="presParOf" srcId="{6C0DDB55-9DAA-460E-9CFD-CF6E5F4B4547}" destId="{AA14DAC1-27B0-436F-81F1-155B3C18AA46}" srcOrd="1" destOrd="0" presId="urn:microsoft.com/office/officeart/2017/3/layout/DropPinTimeline"/>
    <dgm:cxn modelId="{920F04F1-7BDF-4A1D-94DF-076F8BCC037F}" type="presParOf" srcId="{DD076AD5-F6B6-4001-ABB1-95245AF54D05}" destId="{6A2FB9F0-AF72-4B04-854B-C245F9C79E2A}" srcOrd="2" destOrd="0" presId="urn:microsoft.com/office/officeart/2017/3/layout/DropPinTimeline"/>
    <dgm:cxn modelId="{2D8DB244-9BF2-47BC-AB75-F6F78106507C}" type="presParOf" srcId="{DD076AD5-F6B6-4001-ABB1-95245AF54D05}" destId="{319B09E5-D10D-4096-AC9A-3EA3FE0ECD2B}" srcOrd="3" destOrd="0" presId="urn:microsoft.com/office/officeart/2017/3/layout/DropPinTimeline"/>
    <dgm:cxn modelId="{63309F6F-A5F5-40D2-95BA-8465428A24A7}" type="presParOf" srcId="{DD076AD5-F6B6-4001-ABB1-95245AF54D05}" destId="{4D949A41-01D9-48F2-9500-5EF3CED3A881}" srcOrd="4" destOrd="0" presId="urn:microsoft.com/office/officeart/2017/3/layout/DropPinTimeline"/>
    <dgm:cxn modelId="{A3A80AEF-F6F6-41AC-9B4E-165E70AC8FB8}" type="presParOf" srcId="{DD076AD5-F6B6-4001-ABB1-95245AF54D05}" destId="{E057B7AE-FA6A-481B-93E1-B5A2A9FE8C2E}" srcOrd="5" destOrd="0" presId="urn:microsoft.com/office/officeart/2017/3/layout/DropPinTimeline"/>
    <dgm:cxn modelId="{109DF9C6-B743-41A4-BAF8-A13BF67BBD2D}" type="presParOf" srcId="{2C918DD5-FD5D-4CB6-9381-F92481905B30}" destId="{F360A989-829A-4236-86C8-761C360A121E}" srcOrd="11" destOrd="0" presId="urn:microsoft.com/office/officeart/2017/3/layout/DropPinTimeline"/>
    <dgm:cxn modelId="{16ABF41A-1434-4263-AD97-381F0D2720D6}" type="presParOf" srcId="{2C918DD5-FD5D-4CB6-9381-F92481905B30}" destId="{79F5591A-5D57-4A0E-85AD-B0DFA1F924F6}" srcOrd="12" destOrd="0" presId="urn:microsoft.com/office/officeart/2017/3/layout/DropPinTimeline"/>
    <dgm:cxn modelId="{E42CEBF0-21F8-40E9-A11F-4312433F5355}" type="presParOf" srcId="{79F5591A-5D57-4A0E-85AD-B0DFA1F924F6}" destId="{2BFE4034-74DB-4F9F-BF21-FE2140757CC8}" srcOrd="0" destOrd="0" presId="urn:microsoft.com/office/officeart/2017/3/layout/DropPinTimeline"/>
    <dgm:cxn modelId="{E843EA98-59FF-49D7-B3B7-9A98FC11C845}" type="presParOf" srcId="{79F5591A-5D57-4A0E-85AD-B0DFA1F924F6}" destId="{969E21EE-5FC5-48A0-AC0F-C0FF1712443D}" srcOrd="1" destOrd="0" presId="urn:microsoft.com/office/officeart/2017/3/layout/DropPinTimeline"/>
    <dgm:cxn modelId="{47E37098-F2A9-4038-819C-340DC1607F4A}" type="presParOf" srcId="{969E21EE-5FC5-48A0-AC0F-C0FF1712443D}" destId="{9A613988-74F0-4BF5-B3AA-F78A846E9224}" srcOrd="0" destOrd="0" presId="urn:microsoft.com/office/officeart/2017/3/layout/DropPinTimeline"/>
    <dgm:cxn modelId="{F0CE0E0B-960A-4E94-9FBF-0C6041A40CF5}" type="presParOf" srcId="{969E21EE-5FC5-48A0-AC0F-C0FF1712443D}" destId="{9C9C5220-B7DE-44F6-9DFF-87CFD8C755E9}" srcOrd="1" destOrd="0" presId="urn:microsoft.com/office/officeart/2017/3/layout/DropPinTimeline"/>
    <dgm:cxn modelId="{1028F68D-CFF7-4ABD-9E6C-799B66460739}" type="presParOf" srcId="{79F5591A-5D57-4A0E-85AD-B0DFA1F924F6}" destId="{FD91DA7A-07D4-4B6B-BDC9-D3F02BEDDEE3}" srcOrd="2" destOrd="0" presId="urn:microsoft.com/office/officeart/2017/3/layout/DropPinTimeline"/>
    <dgm:cxn modelId="{F54C8765-B44B-4E80-BED2-6F3A3DED5EE7}" type="presParOf" srcId="{79F5591A-5D57-4A0E-85AD-B0DFA1F924F6}" destId="{382C2391-70BE-405C-8BCD-BBBD71899B61}" srcOrd="3" destOrd="0" presId="urn:microsoft.com/office/officeart/2017/3/layout/DropPinTimeline"/>
    <dgm:cxn modelId="{102DCCBF-C244-4EE5-8E34-D01A7BDE3EB5}" type="presParOf" srcId="{79F5591A-5D57-4A0E-85AD-B0DFA1F924F6}" destId="{D6C2AAB6-DA71-46E0-BDA5-DE4098EF1059}" srcOrd="4" destOrd="0" presId="urn:microsoft.com/office/officeart/2017/3/layout/DropPinTimeline"/>
    <dgm:cxn modelId="{6DE7FC76-BFF0-4DE5-B189-79E736486EE8}" type="presParOf" srcId="{79F5591A-5D57-4A0E-85AD-B0DFA1F924F6}" destId="{77A6180E-BACD-4D09-A74E-9A10D4624574}" srcOrd="5" destOrd="0" presId="urn:microsoft.com/office/officeart/2017/3/layout/DropPinTimeline"/>
    <dgm:cxn modelId="{F3CB2BFC-750F-4925-8741-AAF3CA149BCA}" type="presParOf" srcId="{2C918DD5-FD5D-4CB6-9381-F92481905B30}" destId="{2B4F7874-4A18-4040-A2BD-14E0CBFB225A}" srcOrd="13" destOrd="0" presId="urn:microsoft.com/office/officeart/2017/3/layout/DropPinTimeline"/>
    <dgm:cxn modelId="{9E42B479-DA3F-413D-814F-E6F1D864F126}" type="presParOf" srcId="{2C918DD5-FD5D-4CB6-9381-F92481905B30}" destId="{5729B2F9-83F6-4A7E-95CF-A1E8D8FFF8A3}" srcOrd="14" destOrd="0" presId="urn:microsoft.com/office/officeart/2017/3/layout/DropPinTimeline"/>
    <dgm:cxn modelId="{74BB6233-4F3B-433D-96E9-791D3FA6F04D}" type="presParOf" srcId="{5729B2F9-83F6-4A7E-95CF-A1E8D8FFF8A3}" destId="{097F2C4C-B32A-49A4-86CA-B1AD8AFC43D9}" srcOrd="0" destOrd="0" presId="urn:microsoft.com/office/officeart/2017/3/layout/DropPinTimeline"/>
    <dgm:cxn modelId="{E2DFFE20-B23A-4707-8F10-FD1EA5B60FEB}" type="presParOf" srcId="{5729B2F9-83F6-4A7E-95CF-A1E8D8FFF8A3}" destId="{56D7DA11-84CA-4C07-9B9B-5B674013159E}" srcOrd="1" destOrd="0" presId="urn:microsoft.com/office/officeart/2017/3/layout/DropPinTimeline"/>
    <dgm:cxn modelId="{976C1297-3504-4981-B6ED-6A4587F1FBC4}" type="presParOf" srcId="{56D7DA11-84CA-4C07-9B9B-5B674013159E}" destId="{67A20FD0-C814-40C3-8910-09848C254EAF}" srcOrd="0" destOrd="0" presId="urn:microsoft.com/office/officeart/2017/3/layout/DropPinTimeline"/>
    <dgm:cxn modelId="{331F7BB1-454B-4250-9A6E-1D27F3524963}" type="presParOf" srcId="{56D7DA11-84CA-4C07-9B9B-5B674013159E}" destId="{6C114C32-91B2-47DB-BE26-2A05520D0B4A}" srcOrd="1" destOrd="0" presId="urn:microsoft.com/office/officeart/2017/3/layout/DropPinTimeline"/>
    <dgm:cxn modelId="{93B3C0EC-9403-463C-A743-FDBF8E832D8F}" type="presParOf" srcId="{5729B2F9-83F6-4A7E-95CF-A1E8D8FFF8A3}" destId="{53F293E7-D6E4-4ED0-8743-63945A97BCEF}" srcOrd="2" destOrd="0" presId="urn:microsoft.com/office/officeart/2017/3/layout/DropPinTimeline"/>
    <dgm:cxn modelId="{436DC4A2-6FB6-4B49-92F4-4B6B5336CC4F}" type="presParOf" srcId="{5729B2F9-83F6-4A7E-95CF-A1E8D8FFF8A3}" destId="{1721785B-3BA5-4A0F-BBC1-07BAC3194D26}" srcOrd="3" destOrd="0" presId="urn:microsoft.com/office/officeart/2017/3/layout/DropPinTimeline"/>
    <dgm:cxn modelId="{6F66606B-67C1-4906-8765-4A65C5635DA6}" type="presParOf" srcId="{5729B2F9-83F6-4A7E-95CF-A1E8D8FFF8A3}" destId="{C15CE0DC-BF41-4953-A56F-626618358E9B}" srcOrd="4" destOrd="0" presId="urn:microsoft.com/office/officeart/2017/3/layout/DropPinTimeline"/>
    <dgm:cxn modelId="{B2864FE3-0B13-463A-8648-48ADC900B7E7}" type="presParOf" srcId="{5729B2F9-83F6-4A7E-95CF-A1E8D8FFF8A3}" destId="{CEF30793-D854-4B09-8A17-2AE4DDAE6288}" srcOrd="5" destOrd="0" presId="urn:microsoft.com/office/officeart/2017/3/layout/DropPinTimeline"/>
    <dgm:cxn modelId="{41FAE92A-A112-48F7-97D3-1BD49AFB6CE2}" type="presParOf" srcId="{2C918DD5-FD5D-4CB6-9381-F92481905B30}" destId="{44812167-06D3-4B73-AB74-F5B6E42B2551}" srcOrd="15" destOrd="0" presId="urn:microsoft.com/office/officeart/2017/3/layout/DropPinTimeline"/>
    <dgm:cxn modelId="{0867C1D6-AE9D-4CC3-B172-A418240F4723}" type="presParOf" srcId="{2C918DD5-FD5D-4CB6-9381-F92481905B30}" destId="{A83DE94F-21B8-4324-B5BC-4C6F5FBF235E}" srcOrd="16" destOrd="0" presId="urn:microsoft.com/office/officeart/2017/3/layout/DropPinTimeline"/>
    <dgm:cxn modelId="{E9BEC8D5-0D8C-406D-A563-EA90DA7008E9}" type="presParOf" srcId="{A83DE94F-21B8-4324-B5BC-4C6F5FBF235E}" destId="{B5E4A68D-9914-4249-BF95-C910946D4038}" srcOrd="0" destOrd="0" presId="urn:microsoft.com/office/officeart/2017/3/layout/DropPinTimeline"/>
    <dgm:cxn modelId="{49CDAA3B-E5EB-4617-B595-65B222DD0D4B}" type="presParOf" srcId="{A83DE94F-21B8-4324-B5BC-4C6F5FBF235E}" destId="{3C828D42-9050-49B1-9530-15D8E95CE30D}" srcOrd="1" destOrd="0" presId="urn:microsoft.com/office/officeart/2017/3/layout/DropPinTimeline"/>
    <dgm:cxn modelId="{D32F5BD5-2250-4227-B9AC-3AADBBB35DFD}" type="presParOf" srcId="{3C828D42-9050-49B1-9530-15D8E95CE30D}" destId="{52304F42-CFCC-41B3-AA95-CAB09A877A1B}" srcOrd="0" destOrd="0" presId="urn:microsoft.com/office/officeart/2017/3/layout/DropPinTimeline"/>
    <dgm:cxn modelId="{08CE73D4-6FDD-40B9-8AE3-D310643D9698}" type="presParOf" srcId="{3C828D42-9050-49B1-9530-15D8E95CE30D}" destId="{A5CA2FD2-EA6E-4854-9DB3-E22C29A03E7E}" srcOrd="1" destOrd="0" presId="urn:microsoft.com/office/officeart/2017/3/layout/DropPinTimeline"/>
    <dgm:cxn modelId="{02C5BECD-84F3-4F3E-9563-7A4AB041AE10}" type="presParOf" srcId="{A83DE94F-21B8-4324-B5BC-4C6F5FBF235E}" destId="{AA47F2E1-F8F6-4085-90ED-7B9AB98BDF88}" srcOrd="2" destOrd="0" presId="urn:microsoft.com/office/officeart/2017/3/layout/DropPinTimeline"/>
    <dgm:cxn modelId="{F4F59C4E-7129-410C-8527-F17D612B3F52}" type="presParOf" srcId="{A83DE94F-21B8-4324-B5BC-4C6F5FBF235E}" destId="{4ACC042D-447C-4367-B3A6-ADCD34CA24D1}" srcOrd="3" destOrd="0" presId="urn:microsoft.com/office/officeart/2017/3/layout/DropPinTimeline"/>
    <dgm:cxn modelId="{EA30DFF2-48C5-4AB9-BDC2-E4ED3305D88F}" type="presParOf" srcId="{A83DE94F-21B8-4324-B5BC-4C6F5FBF235E}" destId="{D82F0493-5167-433D-9BE7-3F852F7EA347}" srcOrd="4" destOrd="0" presId="urn:microsoft.com/office/officeart/2017/3/layout/DropPinTimeline"/>
    <dgm:cxn modelId="{D176FD50-EB7F-4F91-B239-A3E783D87CD8}" type="presParOf" srcId="{A83DE94F-21B8-4324-B5BC-4C6F5FBF235E}" destId="{0047C1BA-D719-4679-B144-5148329B250A}" srcOrd="5" destOrd="0" presId="urn:microsoft.com/office/officeart/2017/3/layout/DropPinTimeline"/>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D4B51B-A0D5-43EF-A9CB-3EC3DC1A68A2}">
      <dsp:nvSpPr>
        <dsp:cNvPr id="0" name=""/>
        <dsp:cNvSpPr/>
      </dsp:nvSpPr>
      <dsp:spPr>
        <a:xfrm>
          <a:off x="0" y="2006831"/>
          <a:ext cx="8595303" cy="0"/>
        </a:xfrm>
        <a:prstGeom prst="line">
          <a:avLst/>
        </a:prstGeom>
        <a:solidFill>
          <a:schemeClr val="lt1">
            <a:alpha val="90000"/>
            <a:hueOff val="0"/>
            <a:satOff val="0"/>
            <a:lumOff val="0"/>
            <a:alphaOff val="0"/>
          </a:schemeClr>
        </a:solidFill>
        <a:ln w="19050" cap="flat" cmpd="sng" algn="ctr">
          <a:solidFill>
            <a:schemeClr val="accent4">
              <a:hueOff val="0"/>
              <a:satOff val="0"/>
              <a:lumOff val="0"/>
              <a:alphaOff val="0"/>
            </a:schemeClr>
          </a:solidFill>
          <a:prstDash val="solid"/>
          <a:tailEnd type="triangle" w="lg" len="lg"/>
        </a:ln>
        <a:effectLst/>
      </dsp:spPr>
      <dsp:style>
        <a:lnRef idx="2">
          <a:scrgbClr r="0" g="0" b="0"/>
        </a:lnRef>
        <a:fillRef idx="1">
          <a:scrgbClr r="0" g="0" b="0"/>
        </a:fillRef>
        <a:effectRef idx="0">
          <a:scrgbClr r="0" g="0" b="0"/>
        </a:effectRef>
        <a:fontRef idx="minor"/>
      </dsp:style>
    </dsp:sp>
    <dsp:sp modelId="{DC8E68E2-6F03-4464-9820-7921B164923F}">
      <dsp:nvSpPr>
        <dsp:cNvPr id="0" name=""/>
        <dsp:cNvSpPr/>
      </dsp:nvSpPr>
      <dsp:spPr>
        <a:xfrm rot="8100000">
          <a:off x="60489" y="472429"/>
          <a:ext cx="275294" cy="275294"/>
        </a:xfrm>
        <a:prstGeom prst="teardrop">
          <a:avLst>
            <a:gd name="adj" fmla="val 115000"/>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a:schemeClr val="lt1"/>
        </a:fontRef>
      </dsp:style>
    </dsp:sp>
    <dsp:sp modelId="{5D860DD3-E752-47F2-9539-0AFC6B38C3AB}">
      <dsp:nvSpPr>
        <dsp:cNvPr id="0" name=""/>
        <dsp:cNvSpPr/>
      </dsp:nvSpPr>
      <dsp:spPr>
        <a:xfrm>
          <a:off x="91072" y="503012"/>
          <a:ext cx="214128" cy="214128"/>
        </a:xfrm>
        <a:prstGeom prst="ellipse">
          <a:avLst/>
        </a:prstGeom>
        <a:solidFill>
          <a:schemeClr val="lt1">
            <a:alpha val="90000"/>
            <a:hueOff val="0"/>
            <a:satOff val="0"/>
            <a:lumOff val="0"/>
            <a:alphaOff val="0"/>
          </a:schemeClr>
        </a:solidFill>
        <a:ln w="25400" cap="flat" cmpd="sng" algn="ctr">
          <a:noFill/>
          <a:prstDash val="solid"/>
        </a:ln>
        <a:effectLst/>
      </dsp:spPr>
      <dsp:style>
        <a:lnRef idx="2">
          <a:scrgbClr r="0" g="0" b="0"/>
        </a:lnRef>
        <a:fillRef idx="1">
          <a:scrgbClr r="0" g="0" b="0"/>
        </a:fillRef>
        <a:effectRef idx="0">
          <a:scrgbClr r="0" g="0" b="0"/>
        </a:effectRef>
        <a:fontRef idx="minor"/>
      </dsp:style>
    </dsp:sp>
    <dsp:sp modelId="{C64B69AB-F065-469A-AF29-5B88E83BAF8D}">
      <dsp:nvSpPr>
        <dsp:cNvPr id="0" name=""/>
        <dsp:cNvSpPr/>
      </dsp:nvSpPr>
      <dsp:spPr>
        <a:xfrm>
          <a:off x="411454" y="764151"/>
          <a:ext cx="1334372" cy="1188044"/>
        </a:xfrm>
        <a:prstGeom prst="rect">
          <a:avLst/>
        </a:prstGeom>
        <a:noFill/>
        <a:ln>
          <a:noFill/>
        </a:ln>
        <a:effectLst/>
      </dsp:spPr>
      <dsp:style>
        <a:lnRef idx="0">
          <a:scrgbClr r="0" g="0" b="0"/>
        </a:lnRef>
        <a:fillRef idx="0">
          <a:scrgbClr r="0" g="0" b="0"/>
        </a:fillRef>
        <a:effectRef idx="0">
          <a:scrgbClr r="0" g="0" b="0"/>
        </a:effectRef>
        <a:fontRef idx="minor"/>
      </dsp:style>
    </dsp:sp>
    <dsp:sp modelId="{8E091BED-376D-4DD6-AA9C-B3E5ECA3496E}">
      <dsp:nvSpPr>
        <dsp:cNvPr id="0" name=""/>
        <dsp:cNvSpPr/>
      </dsp:nvSpPr>
      <dsp:spPr>
        <a:xfrm>
          <a:off x="411454" y="346730"/>
          <a:ext cx="1334372" cy="4174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88900" bIns="0" numCol="1" spcCol="1270" anchor="ctr" anchorCtr="0">
          <a:noAutofit/>
        </a:bodyPr>
        <a:lstStyle/>
        <a:p>
          <a:pPr marL="0" lvl="0" indent="0" algn="l" defTabSz="622300">
            <a:lnSpc>
              <a:spcPct val="90000"/>
            </a:lnSpc>
            <a:spcBef>
              <a:spcPct val="0"/>
            </a:spcBef>
            <a:spcAft>
              <a:spcPct val="35000"/>
            </a:spcAft>
            <a:buNone/>
            <a:defRPr b="1"/>
          </a:pPr>
          <a:r>
            <a:rPr lang="en-US" sz="1400" kern="1200" dirty="0"/>
            <a:t>December 2015</a:t>
          </a:r>
        </a:p>
        <a:p>
          <a:pPr marL="0" lvl="0" indent="0" algn="l" defTabSz="622300">
            <a:lnSpc>
              <a:spcPct val="90000"/>
            </a:lnSpc>
            <a:spcBef>
              <a:spcPct val="0"/>
            </a:spcBef>
            <a:spcAft>
              <a:spcPct val="35000"/>
            </a:spcAft>
            <a:buNone/>
            <a:defRPr b="1"/>
          </a:pPr>
          <a:r>
            <a:rPr lang="en-US" sz="1400" b="0" kern="1200" dirty="0"/>
            <a:t>ESSA signed into law</a:t>
          </a:r>
        </a:p>
      </dsp:txBody>
      <dsp:txXfrm>
        <a:off x="411454" y="346730"/>
        <a:ext cx="1334372" cy="417420"/>
      </dsp:txXfrm>
    </dsp:sp>
    <dsp:sp modelId="{6AE1861D-D893-46D6-A9C8-E289FC0FA1B0}">
      <dsp:nvSpPr>
        <dsp:cNvPr id="0" name=""/>
        <dsp:cNvSpPr/>
      </dsp:nvSpPr>
      <dsp:spPr>
        <a:xfrm>
          <a:off x="198137" y="818787"/>
          <a:ext cx="0" cy="1188044"/>
        </a:xfrm>
        <a:prstGeom prst="line">
          <a:avLst/>
        </a:prstGeom>
        <a:noFill/>
        <a:ln w="12700" cap="flat" cmpd="sng" algn="ctr">
          <a:solidFill>
            <a:schemeClr val="accent4">
              <a:hueOff val="0"/>
              <a:satOff val="0"/>
              <a:lumOff val="0"/>
              <a:alphaOff val="0"/>
            </a:schemeClr>
          </a:solidFill>
          <a:prstDash val="dash"/>
        </a:ln>
        <a:effectLst/>
      </dsp:spPr>
      <dsp:style>
        <a:lnRef idx="1">
          <a:scrgbClr r="0" g="0" b="0"/>
        </a:lnRef>
        <a:fillRef idx="0">
          <a:scrgbClr r="0" g="0" b="0"/>
        </a:fillRef>
        <a:effectRef idx="0">
          <a:scrgbClr r="0" g="0" b="0"/>
        </a:effectRef>
        <a:fontRef idx="minor"/>
      </dsp:style>
    </dsp:sp>
    <dsp:sp modelId="{D30136DD-9375-407B-ADB5-50624F753BA8}">
      <dsp:nvSpPr>
        <dsp:cNvPr id="0" name=""/>
        <dsp:cNvSpPr/>
      </dsp:nvSpPr>
      <dsp:spPr>
        <a:xfrm>
          <a:off x="177145" y="1969263"/>
          <a:ext cx="70078" cy="75135"/>
        </a:xfrm>
        <a:prstGeom prst="ellipse">
          <a:avLst/>
        </a:prstGeom>
        <a:solidFill>
          <a:schemeClr val="accent4">
            <a:hueOff val="0"/>
            <a:satOff val="0"/>
            <a:lumOff val="0"/>
            <a:alphaOff val="0"/>
          </a:schemeClr>
        </a:solidFill>
        <a:ln w="635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8D3FAC2C-AACC-4ED9-80D4-CAF475AB39ED}">
      <dsp:nvSpPr>
        <dsp:cNvPr id="0" name=""/>
        <dsp:cNvSpPr/>
      </dsp:nvSpPr>
      <dsp:spPr>
        <a:xfrm rot="18900000">
          <a:off x="918571" y="3265939"/>
          <a:ext cx="275294" cy="275294"/>
        </a:xfrm>
        <a:prstGeom prst="teardrop">
          <a:avLst>
            <a:gd name="adj" fmla="val 115000"/>
          </a:avLst>
        </a:prstGeom>
        <a:solidFill>
          <a:schemeClr val="accent4">
            <a:hueOff val="1157146"/>
            <a:satOff val="6140"/>
            <a:lumOff val="9706"/>
            <a:alphaOff val="0"/>
          </a:schemeClr>
        </a:solidFill>
        <a:ln w="25400" cap="flat" cmpd="sng" algn="ctr">
          <a:solidFill>
            <a:schemeClr val="accent4">
              <a:hueOff val="1157146"/>
              <a:satOff val="6140"/>
              <a:lumOff val="9706"/>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a:schemeClr val="lt1"/>
        </a:fontRef>
      </dsp:style>
    </dsp:sp>
    <dsp:sp modelId="{204BC47B-2C05-4A1A-940E-F277AD3D2D60}">
      <dsp:nvSpPr>
        <dsp:cNvPr id="0" name=""/>
        <dsp:cNvSpPr/>
      </dsp:nvSpPr>
      <dsp:spPr>
        <a:xfrm>
          <a:off x="949154" y="3296521"/>
          <a:ext cx="214128" cy="214128"/>
        </a:xfrm>
        <a:prstGeom prst="ellipse">
          <a:avLst/>
        </a:prstGeom>
        <a:solidFill>
          <a:schemeClr val="lt1">
            <a:alpha val="90000"/>
            <a:hueOff val="0"/>
            <a:satOff val="0"/>
            <a:lumOff val="0"/>
            <a:alphaOff val="0"/>
          </a:schemeClr>
        </a:solidFill>
        <a:ln w="25400" cap="flat" cmpd="sng" algn="ctr">
          <a:noFill/>
          <a:prstDash val="solid"/>
        </a:ln>
        <a:effectLst/>
      </dsp:spPr>
      <dsp:style>
        <a:lnRef idx="2">
          <a:scrgbClr r="0" g="0" b="0"/>
        </a:lnRef>
        <a:fillRef idx="1">
          <a:scrgbClr r="0" g="0" b="0"/>
        </a:fillRef>
        <a:effectRef idx="0">
          <a:scrgbClr r="0" g="0" b="0"/>
        </a:effectRef>
        <a:fontRef idx="minor"/>
      </dsp:style>
    </dsp:sp>
    <dsp:sp modelId="{C42127FB-814F-4A53-8979-11B11984C3D1}">
      <dsp:nvSpPr>
        <dsp:cNvPr id="0" name=""/>
        <dsp:cNvSpPr/>
      </dsp:nvSpPr>
      <dsp:spPr>
        <a:xfrm>
          <a:off x="1325846" y="1673282"/>
          <a:ext cx="1334372" cy="1188044"/>
        </a:xfrm>
        <a:prstGeom prst="rect">
          <a:avLst/>
        </a:prstGeom>
        <a:noFill/>
        <a:ln>
          <a:noFill/>
        </a:ln>
        <a:effectLst/>
      </dsp:spPr>
      <dsp:style>
        <a:lnRef idx="0">
          <a:scrgbClr r="0" g="0" b="0"/>
        </a:lnRef>
        <a:fillRef idx="0">
          <a:scrgbClr r="0" g="0" b="0"/>
        </a:fillRef>
        <a:effectRef idx="0">
          <a:scrgbClr r="0" g="0" b="0"/>
        </a:effectRef>
        <a:fontRef idx="minor"/>
      </dsp:style>
    </dsp:sp>
    <dsp:sp modelId="{1E78E885-4FFD-444D-94BE-DC2AEBC2FFF6}">
      <dsp:nvSpPr>
        <dsp:cNvPr id="0" name=""/>
        <dsp:cNvSpPr/>
      </dsp:nvSpPr>
      <dsp:spPr>
        <a:xfrm>
          <a:off x="1325846" y="2861327"/>
          <a:ext cx="1334372" cy="4174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88900" bIns="0" numCol="1" spcCol="1270" anchor="ctr" anchorCtr="0">
          <a:noAutofit/>
        </a:bodyPr>
        <a:lstStyle/>
        <a:p>
          <a:pPr marL="0" lvl="0" indent="0" algn="l" defTabSz="622300">
            <a:lnSpc>
              <a:spcPct val="90000"/>
            </a:lnSpc>
            <a:spcBef>
              <a:spcPct val="0"/>
            </a:spcBef>
            <a:spcAft>
              <a:spcPct val="35000"/>
            </a:spcAft>
            <a:buNone/>
            <a:defRPr b="1"/>
          </a:pPr>
          <a:r>
            <a:rPr lang="en-US" sz="1400" b="0" kern="1200" dirty="0"/>
            <a:t>Stakeholder engagement; development of PA Plan begins</a:t>
          </a:r>
          <a:endParaRPr lang="en-US" sz="1400" kern="1200" dirty="0"/>
        </a:p>
        <a:p>
          <a:pPr marL="0" lvl="0" indent="0" algn="l" defTabSz="622300">
            <a:lnSpc>
              <a:spcPct val="90000"/>
            </a:lnSpc>
            <a:spcBef>
              <a:spcPct val="0"/>
            </a:spcBef>
            <a:spcAft>
              <a:spcPct val="35000"/>
            </a:spcAft>
            <a:buNone/>
            <a:defRPr b="1"/>
          </a:pPr>
          <a:r>
            <a:rPr lang="en-US" sz="1400" kern="1200" dirty="0"/>
            <a:t>2016 - 2017 </a:t>
          </a:r>
        </a:p>
      </dsp:txBody>
      <dsp:txXfrm>
        <a:off x="1325846" y="2861327"/>
        <a:ext cx="1334372" cy="417420"/>
      </dsp:txXfrm>
    </dsp:sp>
    <dsp:sp modelId="{40A52B52-0C65-499E-B6C9-20C7A18E5946}">
      <dsp:nvSpPr>
        <dsp:cNvPr id="0" name=""/>
        <dsp:cNvSpPr/>
      </dsp:nvSpPr>
      <dsp:spPr>
        <a:xfrm>
          <a:off x="1056219" y="2006831"/>
          <a:ext cx="0" cy="1188044"/>
        </a:xfrm>
        <a:prstGeom prst="line">
          <a:avLst/>
        </a:prstGeom>
        <a:noFill/>
        <a:ln w="12700" cap="flat" cmpd="sng" algn="ctr">
          <a:solidFill>
            <a:schemeClr val="accent4">
              <a:hueOff val="1157146"/>
              <a:satOff val="6140"/>
              <a:lumOff val="9706"/>
              <a:alphaOff val="0"/>
            </a:schemeClr>
          </a:solidFill>
          <a:prstDash val="dash"/>
        </a:ln>
        <a:effectLst/>
      </dsp:spPr>
      <dsp:style>
        <a:lnRef idx="1">
          <a:scrgbClr r="0" g="0" b="0"/>
        </a:lnRef>
        <a:fillRef idx="0">
          <a:scrgbClr r="0" g="0" b="0"/>
        </a:fillRef>
        <a:effectRef idx="0">
          <a:scrgbClr r="0" g="0" b="0"/>
        </a:effectRef>
        <a:fontRef idx="minor"/>
      </dsp:style>
    </dsp:sp>
    <dsp:sp modelId="{9791465D-06DA-428D-9BD1-99A478BFE933}">
      <dsp:nvSpPr>
        <dsp:cNvPr id="0" name=""/>
        <dsp:cNvSpPr/>
      </dsp:nvSpPr>
      <dsp:spPr>
        <a:xfrm>
          <a:off x="1035227" y="1969263"/>
          <a:ext cx="70078" cy="75135"/>
        </a:xfrm>
        <a:prstGeom prst="ellipse">
          <a:avLst/>
        </a:prstGeom>
        <a:solidFill>
          <a:schemeClr val="accent4">
            <a:hueOff val="1157146"/>
            <a:satOff val="6140"/>
            <a:lumOff val="9706"/>
            <a:alphaOff val="0"/>
          </a:schemeClr>
        </a:solidFill>
        <a:ln w="635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B07A07C3-94FD-4316-B47B-34BBBE3CA715}">
      <dsp:nvSpPr>
        <dsp:cNvPr id="0" name=""/>
        <dsp:cNvSpPr/>
      </dsp:nvSpPr>
      <dsp:spPr>
        <a:xfrm rot="8100000">
          <a:off x="1776653" y="472429"/>
          <a:ext cx="275294" cy="275294"/>
        </a:xfrm>
        <a:prstGeom prst="teardrop">
          <a:avLst>
            <a:gd name="adj" fmla="val 115000"/>
          </a:avLst>
        </a:prstGeom>
        <a:solidFill>
          <a:schemeClr val="accent4">
            <a:hueOff val="2314291"/>
            <a:satOff val="12280"/>
            <a:lumOff val="19412"/>
            <a:alphaOff val="0"/>
          </a:schemeClr>
        </a:solidFill>
        <a:ln w="25400" cap="flat" cmpd="sng" algn="ctr">
          <a:solidFill>
            <a:schemeClr val="accent4">
              <a:hueOff val="2314291"/>
              <a:satOff val="12280"/>
              <a:lumOff val="19412"/>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a:schemeClr val="lt1"/>
        </a:fontRef>
      </dsp:style>
    </dsp:sp>
    <dsp:sp modelId="{363290A1-D2A4-4292-A268-488621497282}">
      <dsp:nvSpPr>
        <dsp:cNvPr id="0" name=""/>
        <dsp:cNvSpPr/>
      </dsp:nvSpPr>
      <dsp:spPr>
        <a:xfrm>
          <a:off x="1807236" y="503012"/>
          <a:ext cx="214128" cy="214128"/>
        </a:xfrm>
        <a:prstGeom prst="ellipse">
          <a:avLst/>
        </a:prstGeom>
        <a:solidFill>
          <a:schemeClr val="lt1">
            <a:alpha val="90000"/>
            <a:hueOff val="0"/>
            <a:satOff val="0"/>
            <a:lumOff val="0"/>
            <a:alphaOff val="0"/>
          </a:schemeClr>
        </a:solidFill>
        <a:ln w="25400" cap="flat" cmpd="sng" algn="ctr">
          <a:noFill/>
          <a:prstDash val="solid"/>
        </a:ln>
        <a:effectLst/>
      </dsp:spPr>
      <dsp:style>
        <a:lnRef idx="2">
          <a:scrgbClr r="0" g="0" b="0"/>
        </a:lnRef>
        <a:fillRef idx="1">
          <a:scrgbClr r="0" g="0" b="0"/>
        </a:fillRef>
        <a:effectRef idx="0">
          <a:scrgbClr r="0" g="0" b="0"/>
        </a:effectRef>
        <a:fontRef idx="minor"/>
      </dsp:style>
    </dsp:sp>
    <dsp:sp modelId="{38FF6F16-9882-4A02-8D23-E9FC7CD17C28}">
      <dsp:nvSpPr>
        <dsp:cNvPr id="0" name=""/>
        <dsp:cNvSpPr/>
      </dsp:nvSpPr>
      <dsp:spPr>
        <a:xfrm>
          <a:off x="2176642" y="999246"/>
          <a:ext cx="1334372" cy="1188044"/>
        </a:xfrm>
        <a:prstGeom prst="rect">
          <a:avLst/>
        </a:prstGeom>
        <a:noFill/>
        <a:ln>
          <a:noFill/>
        </a:ln>
        <a:effectLst/>
      </dsp:spPr>
      <dsp:style>
        <a:lnRef idx="0">
          <a:scrgbClr r="0" g="0" b="0"/>
        </a:lnRef>
        <a:fillRef idx="0">
          <a:scrgbClr r="0" g="0" b="0"/>
        </a:fillRef>
        <a:effectRef idx="0">
          <a:scrgbClr r="0" g="0" b="0"/>
        </a:effectRef>
        <a:fontRef idx="minor"/>
      </dsp:style>
    </dsp:sp>
    <dsp:sp modelId="{619A5366-6CEC-4F92-8831-6AF7D9FD0F4E}">
      <dsp:nvSpPr>
        <dsp:cNvPr id="0" name=""/>
        <dsp:cNvSpPr/>
      </dsp:nvSpPr>
      <dsp:spPr>
        <a:xfrm>
          <a:off x="2176642" y="581825"/>
          <a:ext cx="1334372" cy="4174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88900" bIns="0" numCol="1" spcCol="1270" anchor="ctr" anchorCtr="0">
          <a:noAutofit/>
        </a:bodyPr>
        <a:lstStyle/>
        <a:p>
          <a:pPr marL="0" lvl="0" indent="0" algn="l" defTabSz="622300">
            <a:lnSpc>
              <a:spcPct val="90000"/>
            </a:lnSpc>
            <a:spcBef>
              <a:spcPct val="0"/>
            </a:spcBef>
            <a:spcAft>
              <a:spcPct val="35000"/>
            </a:spcAft>
            <a:buNone/>
            <a:defRPr b="1"/>
          </a:pPr>
          <a:r>
            <a:rPr lang="en-US" sz="1400" kern="1200" dirty="0"/>
            <a:t>January 2018</a:t>
          </a:r>
        </a:p>
        <a:p>
          <a:pPr marL="0" lvl="0" indent="0" algn="l" defTabSz="622300">
            <a:lnSpc>
              <a:spcPct val="90000"/>
            </a:lnSpc>
            <a:spcBef>
              <a:spcPct val="0"/>
            </a:spcBef>
            <a:spcAft>
              <a:spcPct val="35000"/>
            </a:spcAft>
            <a:buNone/>
            <a:defRPr b="1"/>
          </a:pPr>
          <a:r>
            <a:rPr lang="en-US" sz="1400" b="0" kern="1200" dirty="0"/>
            <a:t>PA Consolidated State Plan (ESSA Plan) approved by US Ed Dept.</a:t>
          </a:r>
        </a:p>
      </dsp:txBody>
      <dsp:txXfrm>
        <a:off x="2176642" y="581825"/>
        <a:ext cx="1334372" cy="417420"/>
      </dsp:txXfrm>
    </dsp:sp>
    <dsp:sp modelId="{E6897977-5111-48FF-BAD9-A5A8B53929FA}">
      <dsp:nvSpPr>
        <dsp:cNvPr id="0" name=""/>
        <dsp:cNvSpPr/>
      </dsp:nvSpPr>
      <dsp:spPr>
        <a:xfrm>
          <a:off x="1914301" y="818787"/>
          <a:ext cx="0" cy="1188044"/>
        </a:xfrm>
        <a:prstGeom prst="line">
          <a:avLst/>
        </a:prstGeom>
        <a:noFill/>
        <a:ln w="12700" cap="flat" cmpd="sng" algn="ctr">
          <a:solidFill>
            <a:schemeClr val="accent4">
              <a:hueOff val="2314291"/>
              <a:satOff val="12280"/>
              <a:lumOff val="19412"/>
              <a:alphaOff val="0"/>
            </a:schemeClr>
          </a:solidFill>
          <a:prstDash val="dash"/>
        </a:ln>
        <a:effectLst/>
      </dsp:spPr>
      <dsp:style>
        <a:lnRef idx="1">
          <a:scrgbClr r="0" g="0" b="0"/>
        </a:lnRef>
        <a:fillRef idx="0">
          <a:scrgbClr r="0" g="0" b="0"/>
        </a:fillRef>
        <a:effectRef idx="0">
          <a:scrgbClr r="0" g="0" b="0"/>
        </a:effectRef>
        <a:fontRef idx="minor"/>
      </dsp:style>
    </dsp:sp>
    <dsp:sp modelId="{9869A4F0-3C41-4780-913A-4F1CF0E26657}">
      <dsp:nvSpPr>
        <dsp:cNvPr id="0" name=""/>
        <dsp:cNvSpPr/>
      </dsp:nvSpPr>
      <dsp:spPr>
        <a:xfrm>
          <a:off x="1893309" y="1969263"/>
          <a:ext cx="70078" cy="75135"/>
        </a:xfrm>
        <a:prstGeom prst="ellipse">
          <a:avLst/>
        </a:prstGeom>
        <a:solidFill>
          <a:schemeClr val="accent4">
            <a:hueOff val="2314291"/>
            <a:satOff val="12280"/>
            <a:lumOff val="19412"/>
            <a:alphaOff val="0"/>
          </a:schemeClr>
        </a:solidFill>
        <a:ln w="635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58121E1C-79F2-47B3-AB78-E324892856E2}">
      <dsp:nvSpPr>
        <dsp:cNvPr id="0" name=""/>
        <dsp:cNvSpPr/>
      </dsp:nvSpPr>
      <dsp:spPr>
        <a:xfrm rot="18900000">
          <a:off x="2634735" y="3265939"/>
          <a:ext cx="275294" cy="275294"/>
        </a:xfrm>
        <a:prstGeom prst="teardrop">
          <a:avLst>
            <a:gd name="adj" fmla="val 115000"/>
          </a:avLst>
        </a:prstGeom>
        <a:solidFill>
          <a:schemeClr val="accent4">
            <a:hueOff val="3471437"/>
            <a:satOff val="18421"/>
            <a:lumOff val="29118"/>
            <a:alphaOff val="0"/>
          </a:schemeClr>
        </a:solidFill>
        <a:ln w="25400" cap="flat" cmpd="sng" algn="ctr">
          <a:solidFill>
            <a:schemeClr val="accent4">
              <a:hueOff val="3471437"/>
              <a:satOff val="18421"/>
              <a:lumOff val="29118"/>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a:schemeClr val="lt1"/>
        </a:fontRef>
      </dsp:style>
    </dsp:sp>
    <dsp:sp modelId="{99C0CD5C-1F8F-4D41-AD83-A952E4867985}">
      <dsp:nvSpPr>
        <dsp:cNvPr id="0" name=""/>
        <dsp:cNvSpPr/>
      </dsp:nvSpPr>
      <dsp:spPr>
        <a:xfrm>
          <a:off x="2665318" y="3296521"/>
          <a:ext cx="214128" cy="214128"/>
        </a:xfrm>
        <a:prstGeom prst="ellipse">
          <a:avLst/>
        </a:prstGeom>
        <a:solidFill>
          <a:schemeClr val="lt1">
            <a:alpha val="90000"/>
            <a:hueOff val="0"/>
            <a:satOff val="0"/>
            <a:lumOff val="0"/>
            <a:alphaOff val="0"/>
          </a:schemeClr>
        </a:solidFill>
        <a:ln w="10795" cap="flat" cmpd="sng" algn="ctr">
          <a:noFill/>
          <a:prstDash val="solid"/>
        </a:ln>
        <a:effectLst/>
      </dsp:spPr>
      <dsp:style>
        <a:lnRef idx="2">
          <a:scrgbClr r="0" g="0" b="0"/>
        </a:lnRef>
        <a:fillRef idx="1">
          <a:scrgbClr r="0" g="0" b="0"/>
        </a:fillRef>
        <a:effectRef idx="0">
          <a:scrgbClr r="0" g="0" b="0"/>
        </a:effectRef>
        <a:fontRef idx="minor"/>
      </dsp:style>
    </dsp:sp>
    <dsp:sp modelId="{C4DB4032-84B8-49E3-AF96-12488D113400}">
      <dsp:nvSpPr>
        <dsp:cNvPr id="0" name=""/>
        <dsp:cNvSpPr/>
      </dsp:nvSpPr>
      <dsp:spPr>
        <a:xfrm>
          <a:off x="2963282" y="2099327"/>
          <a:ext cx="1334372" cy="11880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33350" rIns="0" bIns="88900" numCol="1" spcCol="1270" anchor="b" anchorCtr="0">
          <a:noAutofit/>
        </a:bodyPr>
        <a:lstStyle/>
        <a:p>
          <a:pPr marL="0" lvl="0" indent="0" algn="l" defTabSz="622300">
            <a:lnSpc>
              <a:spcPct val="90000"/>
            </a:lnSpc>
            <a:spcBef>
              <a:spcPct val="0"/>
            </a:spcBef>
            <a:spcAft>
              <a:spcPct val="35000"/>
            </a:spcAft>
            <a:buNone/>
          </a:pPr>
          <a:r>
            <a:rPr lang="en-US" sz="1400" kern="1200" dirty="0"/>
            <a:t>Data collection; state planning process continues</a:t>
          </a:r>
        </a:p>
      </dsp:txBody>
      <dsp:txXfrm>
        <a:off x="2963282" y="2099327"/>
        <a:ext cx="1334372" cy="1188044"/>
      </dsp:txXfrm>
    </dsp:sp>
    <dsp:sp modelId="{62D3CA96-7746-411A-93A2-6E103B8CEADF}">
      <dsp:nvSpPr>
        <dsp:cNvPr id="0" name=""/>
        <dsp:cNvSpPr/>
      </dsp:nvSpPr>
      <dsp:spPr>
        <a:xfrm>
          <a:off x="2963282" y="3287372"/>
          <a:ext cx="1334372" cy="4174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88900" bIns="0" numCol="1" spcCol="1270" anchor="ctr" anchorCtr="0">
          <a:noAutofit/>
        </a:bodyPr>
        <a:lstStyle/>
        <a:p>
          <a:pPr marL="0" lvl="0" indent="0" algn="l" defTabSz="622300">
            <a:lnSpc>
              <a:spcPct val="90000"/>
            </a:lnSpc>
            <a:spcBef>
              <a:spcPct val="0"/>
            </a:spcBef>
            <a:spcAft>
              <a:spcPct val="35000"/>
            </a:spcAft>
            <a:buNone/>
            <a:defRPr b="1"/>
          </a:pPr>
          <a:r>
            <a:rPr lang="en-US" sz="1400" kern="1200" dirty="0"/>
            <a:t>2017–2018</a:t>
          </a:r>
        </a:p>
      </dsp:txBody>
      <dsp:txXfrm>
        <a:off x="2963282" y="3287372"/>
        <a:ext cx="1334372" cy="417420"/>
      </dsp:txXfrm>
    </dsp:sp>
    <dsp:sp modelId="{D631E4D3-2CB5-417C-A369-39A6B3CFF154}">
      <dsp:nvSpPr>
        <dsp:cNvPr id="0" name=""/>
        <dsp:cNvSpPr/>
      </dsp:nvSpPr>
      <dsp:spPr>
        <a:xfrm>
          <a:off x="2772383" y="2006831"/>
          <a:ext cx="0" cy="1188044"/>
        </a:xfrm>
        <a:prstGeom prst="line">
          <a:avLst/>
        </a:prstGeom>
        <a:noFill/>
        <a:ln w="12700" cap="flat" cmpd="sng" algn="ctr">
          <a:solidFill>
            <a:schemeClr val="accent4">
              <a:hueOff val="3471437"/>
              <a:satOff val="18421"/>
              <a:lumOff val="29118"/>
              <a:alphaOff val="0"/>
            </a:schemeClr>
          </a:solidFill>
          <a:prstDash val="dash"/>
        </a:ln>
        <a:effectLst/>
      </dsp:spPr>
      <dsp:style>
        <a:lnRef idx="1">
          <a:scrgbClr r="0" g="0" b="0"/>
        </a:lnRef>
        <a:fillRef idx="0">
          <a:scrgbClr r="0" g="0" b="0"/>
        </a:fillRef>
        <a:effectRef idx="0">
          <a:scrgbClr r="0" g="0" b="0"/>
        </a:effectRef>
        <a:fontRef idx="minor"/>
      </dsp:style>
    </dsp:sp>
    <dsp:sp modelId="{69DC3275-85F2-4CFF-9A07-1AB9B1B442E5}">
      <dsp:nvSpPr>
        <dsp:cNvPr id="0" name=""/>
        <dsp:cNvSpPr/>
      </dsp:nvSpPr>
      <dsp:spPr>
        <a:xfrm>
          <a:off x="2751391" y="1969263"/>
          <a:ext cx="70078" cy="75135"/>
        </a:xfrm>
        <a:prstGeom prst="ellipse">
          <a:avLst/>
        </a:prstGeom>
        <a:solidFill>
          <a:schemeClr val="accent4">
            <a:hueOff val="0"/>
            <a:satOff val="0"/>
            <a:lumOff val="0"/>
            <a:alphaOff val="0"/>
          </a:schemeClr>
        </a:solidFill>
        <a:ln w="63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BD279F77-8222-487E-AE88-A3DE54235F11}">
      <dsp:nvSpPr>
        <dsp:cNvPr id="0" name=""/>
        <dsp:cNvSpPr/>
      </dsp:nvSpPr>
      <dsp:spPr>
        <a:xfrm rot="8100000">
          <a:off x="3492817" y="472429"/>
          <a:ext cx="275294" cy="275294"/>
        </a:xfrm>
        <a:prstGeom prst="teardrop">
          <a:avLst>
            <a:gd name="adj" fmla="val 115000"/>
          </a:avLst>
        </a:prstGeom>
        <a:solidFill>
          <a:schemeClr val="accent4">
            <a:hueOff val="4628582"/>
            <a:satOff val="24561"/>
            <a:lumOff val="38824"/>
            <a:alphaOff val="0"/>
          </a:schemeClr>
        </a:solidFill>
        <a:ln w="25400" cap="flat" cmpd="sng" algn="ctr">
          <a:solidFill>
            <a:schemeClr val="accent4">
              <a:hueOff val="4628582"/>
              <a:satOff val="24561"/>
              <a:lumOff val="38824"/>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a:schemeClr val="lt1"/>
        </a:fontRef>
      </dsp:style>
    </dsp:sp>
    <dsp:sp modelId="{7461B68B-43C8-40B7-821C-5211E288A74F}">
      <dsp:nvSpPr>
        <dsp:cNvPr id="0" name=""/>
        <dsp:cNvSpPr/>
      </dsp:nvSpPr>
      <dsp:spPr>
        <a:xfrm>
          <a:off x="3523400" y="503012"/>
          <a:ext cx="214128" cy="214128"/>
        </a:xfrm>
        <a:prstGeom prst="ellipse">
          <a:avLst/>
        </a:prstGeom>
        <a:solidFill>
          <a:schemeClr val="lt1">
            <a:alpha val="90000"/>
            <a:hueOff val="0"/>
            <a:satOff val="0"/>
            <a:lumOff val="0"/>
            <a:alphaOff val="0"/>
          </a:schemeClr>
        </a:solidFill>
        <a:ln w="10795" cap="flat" cmpd="sng" algn="ctr">
          <a:noFill/>
          <a:prstDash val="solid"/>
        </a:ln>
        <a:effectLst/>
      </dsp:spPr>
      <dsp:style>
        <a:lnRef idx="2">
          <a:scrgbClr r="0" g="0" b="0"/>
        </a:lnRef>
        <a:fillRef idx="1">
          <a:scrgbClr r="0" g="0" b="0"/>
        </a:fillRef>
        <a:effectRef idx="0">
          <a:scrgbClr r="0" g="0" b="0"/>
        </a:effectRef>
        <a:fontRef idx="minor"/>
      </dsp:style>
    </dsp:sp>
    <dsp:sp modelId="{9E364842-002C-4717-868F-0B199EA6D487}">
      <dsp:nvSpPr>
        <dsp:cNvPr id="0" name=""/>
        <dsp:cNvSpPr/>
      </dsp:nvSpPr>
      <dsp:spPr>
        <a:xfrm>
          <a:off x="3853042" y="589197"/>
          <a:ext cx="1334372" cy="11880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88900" rIns="88900" bIns="133350" numCol="1" spcCol="1270" anchor="t" anchorCtr="0">
          <a:noAutofit/>
        </a:bodyPr>
        <a:lstStyle/>
        <a:p>
          <a:pPr marL="0" lvl="0" indent="0" algn="l" defTabSz="622300">
            <a:lnSpc>
              <a:spcPct val="90000"/>
            </a:lnSpc>
            <a:spcBef>
              <a:spcPct val="0"/>
            </a:spcBef>
            <a:spcAft>
              <a:spcPct val="35000"/>
            </a:spcAft>
            <a:buNone/>
          </a:pPr>
          <a:r>
            <a:rPr lang="en-US" sz="1400" kern="1200" dirty="0"/>
            <a:t>Future Ready PA Index goes live;  CSI, A-TSI schools identified</a:t>
          </a:r>
        </a:p>
      </dsp:txBody>
      <dsp:txXfrm>
        <a:off x="3853042" y="589197"/>
        <a:ext cx="1334372" cy="1188044"/>
      </dsp:txXfrm>
    </dsp:sp>
    <dsp:sp modelId="{4E0A901F-1A9F-4DBF-8BD5-8FA39B122EFC}">
      <dsp:nvSpPr>
        <dsp:cNvPr id="0" name=""/>
        <dsp:cNvSpPr/>
      </dsp:nvSpPr>
      <dsp:spPr>
        <a:xfrm>
          <a:off x="3853042" y="171776"/>
          <a:ext cx="1334372" cy="4174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88900" bIns="0" numCol="1" spcCol="1270" anchor="ctr" anchorCtr="0">
          <a:noAutofit/>
        </a:bodyPr>
        <a:lstStyle/>
        <a:p>
          <a:pPr marL="0" lvl="0" indent="0" algn="l" defTabSz="622300">
            <a:lnSpc>
              <a:spcPct val="90000"/>
            </a:lnSpc>
            <a:spcBef>
              <a:spcPct val="0"/>
            </a:spcBef>
            <a:spcAft>
              <a:spcPct val="35000"/>
            </a:spcAft>
            <a:buNone/>
            <a:defRPr b="1"/>
          </a:pPr>
          <a:r>
            <a:rPr lang="en-US" sz="1400" kern="1200" dirty="0"/>
            <a:t>November-December 2018</a:t>
          </a:r>
        </a:p>
      </dsp:txBody>
      <dsp:txXfrm>
        <a:off x="3853042" y="171776"/>
        <a:ext cx="1334372" cy="417420"/>
      </dsp:txXfrm>
    </dsp:sp>
    <dsp:sp modelId="{CC373493-B415-481F-ADAD-3AF842126999}">
      <dsp:nvSpPr>
        <dsp:cNvPr id="0" name=""/>
        <dsp:cNvSpPr/>
      </dsp:nvSpPr>
      <dsp:spPr>
        <a:xfrm>
          <a:off x="3630465" y="818787"/>
          <a:ext cx="0" cy="1188044"/>
        </a:xfrm>
        <a:prstGeom prst="line">
          <a:avLst/>
        </a:prstGeom>
        <a:noFill/>
        <a:ln w="12700" cap="flat" cmpd="sng" algn="ctr">
          <a:solidFill>
            <a:schemeClr val="accent4">
              <a:hueOff val="1740319"/>
              <a:satOff val="-3771"/>
              <a:lumOff val="-1608"/>
              <a:alphaOff val="0"/>
            </a:schemeClr>
          </a:solidFill>
          <a:prstDash val="dash"/>
        </a:ln>
        <a:effectLst/>
      </dsp:spPr>
      <dsp:style>
        <a:lnRef idx="1">
          <a:scrgbClr r="0" g="0" b="0"/>
        </a:lnRef>
        <a:fillRef idx="0">
          <a:scrgbClr r="0" g="0" b="0"/>
        </a:fillRef>
        <a:effectRef idx="0">
          <a:scrgbClr r="0" g="0" b="0"/>
        </a:effectRef>
        <a:fontRef idx="minor"/>
      </dsp:style>
    </dsp:sp>
    <dsp:sp modelId="{9D195912-6B2B-4513-AC1F-361E3CA16CEC}">
      <dsp:nvSpPr>
        <dsp:cNvPr id="0" name=""/>
        <dsp:cNvSpPr/>
      </dsp:nvSpPr>
      <dsp:spPr>
        <a:xfrm>
          <a:off x="3609473" y="1969263"/>
          <a:ext cx="70078" cy="75135"/>
        </a:xfrm>
        <a:prstGeom prst="ellipse">
          <a:avLst/>
        </a:prstGeom>
        <a:solidFill>
          <a:schemeClr val="accent4">
            <a:hueOff val="1740319"/>
            <a:satOff val="-3771"/>
            <a:lumOff val="-1608"/>
            <a:alphaOff val="0"/>
          </a:schemeClr>
        </a:solidFill>
        <a:ln w="63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ADAD77F3-2788-46B3-B029-3A6AB671658A}">
      <dsp:nvSpPr>
        <dsp:cNvPr id="0" name=""/>
        <dsp:cNvSpPr/>
      </dsp:nvSpPr>
      <dsp:spPr>
        <a:xfrm rot="18900000">
          <a:off x="4350899" y="3265939"/>
          <a:ext cx="275294" cy="275294"/>
        </a:xfrm>
        <a:prstGeom prst="teardrop">
          <a:avLst>
            <a:gd name="adj" fmla="val 115000"/>
          </a:avLst>
        </a:prstGeom>
        <a:solidFill>
          <a:schemeClr val="accent4">
            <a:hueOff val="5785728"/>
            <a:satOff val="30701"/>
            <a:lumOff val="48529"/>
            <a:alphaOff val="0"/>
          </a:schemeClr>
        </a:solidFill>
        <a:ln w="25400" cap="flat" cmpd="sng" algn="ctr">
          <a:solidFill>
            <a:schemeClr val="accent4">
              <a:hueOff val="5785728"/>
              <a:satOff val="30701"/>
              <a:lumOff val="48529"/>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a:schemeClr val="lt1"/>
        </a:fontRef>
      </dsp:style>
    </dsp:sp>
    <dsp:sp modelId="{AA14DAC1-27B0-436F-81F1-155B3C18AA46}">
      <dsp:nvSpPr>
        <dsp:cNvPr id="0" name=""/>
        <dsp:cNvSpPr/>
      </dsp:nvSpPr>
      <dsp:spPr>
        <a:xfrm>
          <a:off x="4381482" y="3296521"/>
          <a:ext cx="214128" cy="214128"/>
        </a:xfrm>
        <a:prstGeom prst="ellipse">
          <a:avLst/>
        </a:prstGeom>
        <a:solidFill>
          <a:schemeClr val="lt1">
            <a:alpha val="90000"/>
            <a:hueOff val="0"/>
            <a:satOff val="0"/>
            <a:lumOff val="0"/>
            <a:alphaOff val="0"/>
          </a:schemeClr>
        </a:solidFill>
        <a:ln w="10795" cap="flat" cmpd="sng" algn="ctr">
          <a:noFill/>
          <a:prstDash val="solid"/>
        </a:ln>
        <a:effectLst/>
      </dsp:spPr>
      <dsp:style>
        <a:lnRef idx="2">
          <a:scrgbClr r="0" g="0" b="0"/>
        </a:lnRef>
        <a:fillRef idx="1">
          <a:scrgbClr r="0" g="0" b="0"/>
        </a:fillRef>
        <a:effectRef idx="0">
          <a:scrgbClr r="0" g="0" b="0"/>
        </a:effectRef>
        <a:fontRef idx="minor"/>
      </dsp:style>
    </dsp:sp>
    <dsp:sp modelId="{6A2FB9F0-AF72-4B04-854B-C245F9C79E2A}">
      <dsp:nvSpPr>
        <dsp:cNvPr id="0" name=""/>
        <dsp:cNvSpPr/>
      </dsp:nvSpPr>
      <dsp:spPr>
        <a:xfrm>
          <a:off x="4683209" y="2006831"/>
          <a:ext cx="1334372" cy="11880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33350" rIns="0" bIns="88900" numCol="1" spcCol="1270" anchor="b" anchorCtr="0">
          <a:noAutofit/>
        </a:bodyPr>
        <a:lstStyle/>
        <a:p>
          <a:pPr marL="0" lvl="0" indent="0" algn="l" defTabSz="622300">
            <a:lnSpc>
              <a:spcPct val="90000"/>
            </a:lnSpc>
            <a:spcBef>
              <a:spcPct val="0"/>
            </a:spcBef>
            <a:spcAft>
              <a:spcPct val="35000"/>
            </a:spcAft>
            <a:buNone/>
          </a:pPr>
          <a:r>
            <a:rPr lang="en-US" sz="1400" kern="1200" dirty="0"/>
            <a:t>CSI, A-TSI - needs assessment; develop improvement plans</a:t>
          </a:r>
        </a:p>
      </dsp:txBody>
      <dsp:txXfrm>
        <a:off x="4683209" y="2006831"/>
        <a:ext cx="1334372" cy="1188044"/>
      </dsp:txXfrm>
    </dsp:sp>
    <dsp:sp modelId="{319B09E5-D10D-4096-AC9A-3EA3FE0ECD2B}">
      <dsp:nvSpPr>
        <dsp:cNvPr id="0" name=""/>
        <dsp:cNvSpPr/>
      </dsp:nvSpPr>
      <dsp:spPr>
        <a:xfrm>
          <a:off x="4683209" y="3194875"/>
          <a:ext cx="1334372" cy="4174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88900" bIns="0" numCol="1" spcCol="1270" anchor="ctr" anchorCtr="0">
          <a:noAutofit/>
        </a:bodyPr>
        <a:lstStyle/>
        <a:p>
          <a:pPr marL="0" lvl="0" indent="0" algn="l" defTabSz="622300">
            <a:lnSpc>
              <a:spcPct val="90000"/>
            </a:lnSpc>
            <a:spcBef>
              <a:spcPct val="0"/>
            </a:spcBef>
            <a:spcAft>
              <a:spcPct val="35000"/>
            </a:spcAft>
            <a:buNone/>
            <a:defRPr b="1"/>
          </a:pPr>
          <a:r>
            <a:rPr lang="en-US" sz="1400" kern="1200" dirty="0"/>
            <a:t>Winter/Spring 2019</a:t>
          </a:r>
        </a:p>
      </dsp:txBody>
      <dsp:txXfrm>
        <a:off x="4683209" y="3194875"/>
        <a:ext cx="1334372" cy="417420"/>
      </dsp:txXfrm>
    </dsp:sp>
    <dsp:sp modelId="{4D949A41-01D9-48F2-9500-5EF3CED3A881}">
      <dsp:nvSpPr>
        <dsp:cNvPr id="0" name=""/>
        <dsp:cNvSpPr/>
      </dsp:nvSpPr>
      <dsp:spPr>
        <a:xfrm>
          <a:off x="4488547" y="2006831"/>
          <a:ext cx="0" cy="1188044"/>
        </a:xfrm>
        <a:prstGeom prst="line">
          <a:avLst/>
        </a:prstGeom>
        <a:noFill/>
        <a:ln w="12700" cap="flat" cmpd="sng" algn="ctr">
          <a:solidFill>
            <a:schemeClr val="accent4">
              <a:hueOff val="3480638"/>
              <a:satOff val="-7543"/>
              <a:lumOff val="-3216"/>
              <a:alphaOff val="0"/>
            </a:schemeClr>
          </a:solidFill>
          <a:prstDash val="dash"/>
        </a:ln>
        <a:effectLst/>
      </dsp:spPr>
      <dsp:style>
        <a:lnRef idx="1">
          <a:scrgbClr r="0" g="0" b="0"/>
        </a:lnRef>
        <a:fillRef idx="0">
          <a:scrgbClr r="0" g="0" b="0"/>
        </a:fillRef>
        <a:effectRef idx="0">
          <a:scrgbClr r="0" g="0" b="0"/>
        </a:effectRef>
        <a:fontRef idx="minor"/>
      </dsp:style>
    </dsp:sp>
    <dsp:sp modelId="{433804D6-71A8-4B8E-AD48-87526336D0BC}">
      <dsp:nvSpPr>
        <dsp:cNvPr id="0" name=""/>
        <dsp:cNvSpPr/>
      </dsp:nvSpPr>
      <dsp:spPr>
        <a:xfrm>
          <a:off x="4467555" y="1969263"/>
          <a:ext cx="70078" cy="75135"/>
        </a:xfrm>
        <a:prstGeom prst="ellipse">
          <a:avLst/>
        </a:prstGeom>
        <a:solidFill>
          <a:schemeClr val="accent4">
            <a:hueOff val="3480638"/>
            <a:satOff val="-7543"/>
            <a:lumOff val="-3216"/>
            <a:alphaOff val="0"/>
          </a:schemeClr>
        </a:solidFill>
        <a:ln w="63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9A613988-74F0-4BF5-B3AA-F78A846E9224}">
      <dsp:nvSpPr>
        <dsp:cNvPr id="0" name=""/>
        <dsp:cNvSpPr/>
      </dsp:nvSpPr>
      <dsp:spPr>
        <a:xfrm rot="8100000">
          <a:off x="5208981" y="472429"/>
          <a:ext cx="275294" cy="275294"/>
        </a:xfrm>
        <a:prstGeom prst="teardrop">
          <a:avLst>
            <a:gd name="adj" fmla="val 115000"/>
          </a:avLst>
        </a:prstGeom>
        <a:solidFill>
          <a:schemeClr val="accent4">
            <a:hueOff val="6942873"/>
            <a:satOff val="36841"/>
            <a:lumOff val="58235"/>
            <a:alphaOff val="0"/>
          </a:schemeClr>
        </a:solidFill>
        <a:ln w="25400" cap="flat" cmpd="sng" algn="ctr">
          <a:solidFill>
            <a:schemeClr val="accent4">
              <a:hueOff val="6942873"/>
              <a:satOff val="36841"/>
              <a:lumOff val="58235"/>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a:schemeClr val="lt1"/>
        </a:fontRef>
      </dsp:style>
    </dsp:sp>
    <dsp:sp modelId="{9C9C5220-B7DE-44F6-9DFF-87CFD8C755E9}">
      <dsp:nvSpPr>
        <dsp:cNvPr id="0" name=""/>
        <dsp:cNvSpPr/>
      </dsp:nvSpPr>
      <dsp:spPr>
        <a:xfrm>
          <a:off x="5239564" y="503012"/>
          <a:ext cx="214128" cy="214128"/>
        </a:xfrm>
        <a:prstGeom prst="ellipse">
          <a:avLst/>
        </a:prstGeom>
        <a:solidFill>
          <a:schemeClr val="lt1">
            <a:alpha val="90000"/>
            <a:hueOff val="0"/>
            <a:satOff val="0"/>
            <a:lumOff val="0"/>
            <a:alphaOff val="0"/>
          </a:schemeClr>
        </a:solidFill>
        <a:ln w="10795" cap="flat" cmpd="sng" algn="ctr">
          <a:noFill/>
          <a:prstDash val="solid"/>
        </a:ln>
        <a:effectLst/>
      </dsp:spPr>
      <dsp:style>
        <a:lnRef idx="2">
          <a:scrgbClr r="0" g="0" b="0"/>
        </a:lnRef>
        <a:fillRef idx="1">
          <a:scrgbClr r="0" g="0" b="0"/>
        </a:fillRef>
        <a:effectRef idx="0">
          <a:scrgbClr r="0" g="0" b="0"/>
        </a:effectRef>
        <a:fontRef idx="minor"/>
      </dsp:style>
    </dsp:sp>
    <dsp:sp modelId="{FD91DA7A-07D4-4B6B-BDC9-D3F02BEDDEE3}">
      <dsp:nvSpPr>
        <dsp:cNvPr id="0" name=""/>
        <dsp:cNvSpPr/>
      </dsp:nvSpPr>
      <dsp:spPr>
        <a:xfrm>
          <a:off x="5605648" y="1075446"/>
          <a:ext cx="1334372" cy="11880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88900" rIns="88900" bIns="133350" numCol="1" spcCol="1270" anchor="t" anchorCtr="0">
          <a:noAutofit/>
        </a:bodyPr>
        <a:lstStyle/>
        <a:p>
          <a:pPr marL="0" lvl="0" indent="0" algn="l" defTabSz="622300">
            <a:lnSpc>
              <a:spcPct val="90000"/>
            </a:lnSpc>
            <a:spcBef>
              <a:spcPct val="0"/>
            </a:spcBef>
            <a:spcAft>
              <a:spcPct val="35000"/>
            </a:spcAft>
            <a:buNone/>
          </a:pPr>
          <a:endParaRPr lang="en-US" sz="1400" kern="1200" dirty="0"/>
        </a:p>
      </dsp:txBody>
      <dsp:txXfrm>
        <a:off x="5605648" y="1075446"/>
        <a:ext cx="1334372" cy="1188044"/>
      </dsp:txXfrm>
    </dsp:sp>
    <dsp:sp modelId="{382C2391-70BE-405C-8BCD-BBBD71899B61}">
      <dsp:nvSpPr>
        <dsp:cNvPr id="0" name=""/>
        <dsp:cNvSpPr/>
      </dsp:nvSpPr>
      <dsp:spPr>
        <a:xfrm>
          <a:off x="5605648" y="658025"/>
          <a:ext cx="1334372" cy="4174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88900" bIns="0" numCol="1" spcCol="1270" anchor="ctr" anchorCtr="0">
          <a:noAutofit/>
        </a:bodyPr>
        <a:lstStyle/>
        <a:p>
          <a:pPr marL="0" lvl="0" indent="0" algn="l" defTabSz="622300">
            <a:lnSpc>
              <a:spcPct val="90000"/>
            </a:lnSpc>
            <a:spcBef>
              <a:spcPct val="0"/>
            </a:spcBef>
            <a:spcAft>
              <a:spcPct val="35000"/>
            </a:spcAft>
            <a:buNone/>
            <a:defRPr b="1"/>
          </a:pPr>
          <a:r>
            <a:rPr lang="en-US" sz="1400" kern="1200" dirty="0"/>
            <a:t>July 1, 2019</a:t>
          </a:r>
        </a:p>
        <a:p>
          <a:pPr marL="0" lvl="0" indent="0" algn="l" defTabSz="622300">
            <a:lnSpc>
              <a:spcPct val="90000"/>
            </a:lnSpc>
            <a:spcBef>
              <a:spcPct val="0"/>
            </a:spcBef>
            <a:spcAft>
              <a:spcPct val="35000"/>
            </a:spcAft>
            <a:buNone/>
            <a:defRPr b="1"/>
          </a:pPr>
          <a:r>
            <a:rPr lang="en-US" sz="1400" b="0" kern="1200" dirty="0"/>
            <a:t>CSI, A-TSI School Improvement Plans to be completed, approved</a:t>
          </a:r>
        </a:p>
      </dsp:txBody>
      <dsp:txXfrm>
        <a:off x="5605648" y="658025"/>
        <a:ext cx="1334372" cy="417420"/>
      </dsp:txXfrm>
    </dsp:sp>
    <dsp:sp modelId="{D6C2AAB6-DA71-46E0-BDA5-DE4098EF1059}">
      <dsp:nvSpPr>
        <dsp:cNvPr id="0" name=""/>
        <dsp:cNvSpPr/>
      </dsp:nvSpPr>
      <dsp:spPr>
        <a:xfrm>
          <a:off x="5346629" y="818787"/>
          <a:ext cx="0" cy="1188044"/>
        </a:xfrm>
        <a:prstGeom prst="line">
          <a:avLst/>
        </a:prstGeom>
        <a:noFill/>
        <a:ln w="12700" cap="flat" cmpd="sng" algn="ctr">
          <a:solidFill>
            <a:schemeClr val="accent4">
              <a:hueOff val="5220957"/>
              <a:satOff val="-11314"/>
              <a:lumOff val="-4824"/>
              <a:alphaOff val="0"/>
            </a:schemeClr>
          </a:solidFill>
          <a:prstDash val="dash"/>
        </a:ln>
        <a:effectLst/>
      </dsp:spPr>
      <dsp:style>
        <a:lnRef idx="1">
          <a:scrgbClr r="0" g="0" b="0"/>
        </a:lnRef>
        <a:fillRef idx="0">
          <a:scrgbClr r="0" g="0" b="0"/>
        </a:fillRef>
        <a:effectRef idx="0">
          <a:scrgbClr r="0" g="0" b="0"/>
        </a:effectRef>
        <a:fontRef idx="minor"/>
      </dsp:style>
    </dsp:sp>
    <dsp:sp modelId="{2BFE4034-74DB-4F9F-BF21-FE2140757CC8}">
      <dsp:nvSpPr>
        <dsp:cNvPr id="0" name=""/>
        <dsp:cNvSpPr/>
      </dsp:nvSpPr>
      <dsp:spPr>
        <a:xfrm>
          <a:off x="5325637" y="1969263"/>
          <a:ext cx="70078" cy="75135"/>
        </a:xfrm>
        <a:prstGeom prst="ellipse">
          <a:avLst/>
        </a:prstGeom>
        <a:solidFill>
          <a:schemeClr val="accent4">
            <a:hueOff val="5220957"/>
            <a:satOff val="-11314"/>
            <a:lumOff val="-4824"/>
            <a:alphaOff val="0"/>
          </a:schemeClr>
        </a:solidFill>
        <a:ln w="63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67A20FD0-C814-40C3-8910-09848C254EAF}">
      <dsp:nvSpPr>
        <dsp:cNvPr id="0" name=""/>
        <dsp:cNvSpPr/>
      </dsp:nvSpPr>
      <dsp:spPr>
        <a:xfrm rot="18900000">
          <a:off x="6067063" y="3265939"/>
          <a:ext cx="275294" cy="275294"/>
        </a:xfrm>
        <a:prstGeom prst="teardrop">
          <a:avLst>
            <a:gd name="adj" fmla="val 115000"/>
          </a:avLst>
        </a:prstGeom>
        <a:solidFill>
          <a:schemeClr val="accent4">
            <a:hueOff val="8100018"/>
            <a:satOff val="42982"/>
            <a:lumOff val="67941"/>
            <a:alphaOff val="0"/>
          </a:schemeClr>
        </a:solidFill>
        <a:ln w="25400" cap="flat" cmpd="sng" algn="ctr">
          <a:solidFill>
            <a:schemeClr val="accent4">
              <a:hueOff val="8100018"/>
              <a:satOff val="42982"/>
              <a:lumOff val="67941"/>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a:schemeClr val="lt1"/>
        </a:fontRef>
      </dsp:style>
    </dsp:sp>
    <dsp:sp modelId="{6C114C32-91B2-47DB-BE26-2A05520D0B4A}">
      <dsp:nvSpPr>
        <dsp:cNvPr id="0" name=""/>
        <dsp:cNvSpPr/>
      </dsp:nvSpPr>
      <dsp:spPr>
        <a:xfrm>
          <a:off x="6097646" y="3296521"/>
          <a:ext cx="214128" cy="214128"/>
        </a:xfrm>
        <a:prstGeom prst="ellipse">
          <a:avLst/>
        </a:prstGeom>
        <a:solidFill>
          <a:schemeClr val="lt1">
            <a:alpha val="90000"/>
            <a:hueOff val="0"/>
            <a:satOff val="0"/>
            <a:lumOff val="0"/>
            <a:alphaOff val="0"/>
          </a:schemeClr>
        </a:solidFill>
        <a:ln w="10795" cap="flat" cmpd="sng" algn="ctr">
          <a:noFill/>
          <a:prstDash val="solid"/>
        </a:ln>
        <a:effectLst/>
      </dsp:spPr>
      <dsp:style>
        <a:lnRef idx="2">
          <a:scrgbClr r="0" g="0" b="0"/>
        </a:lnRef>
        <a:fillRef idx="1">
          <a:scrgbClr r="0" g="0" b="0"/>
        </a:fillRef>
        <a:effectRef idx="0">
          <a:scrgbClr r="0" g="0" b="0"/>
        </a:effectRef>
        <a:fontRef idx="minor"/>
      </dsp:style>
    </dsp:sp>
    <dsp:sp modelId="{53F293E7-D6E4-4ED0-8743-63945A97BCEF}">
      <dsp:nvSpPr>
        <dsp:cNvPr id="0" name=""/>
        <dsp:cNvSpPr/>
      </dsp:nvSpPr>
      <dsp:spPr>
        <a:xfrm>
          <a:off x="6526072" y="1444686"/>
          <a:ext cx="1334372" cy="11880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33350" rIns="0" bIns="88900" numCol="1" spcCol="1270" anchor="b" anchorCtr="0">
          <a:noAutofit/>
        </a:bodyPr>
        <a:lstStyle/>
        <a:p>
          <a:pPr marL="0" lvl="0" indent="0" algn="l" defTabSz="622300">
            <a:lnSpc>
              <a:spcPct val="90000"/>
            </a:lnSpc>
            <a:spcBef>
              <a:spcPct val="0"/>
            </a:spcBef>
            <a:spcAft>
              <a:spcPct val="35000"/>
            </a:spcAft>
            <a:buNone/>
          </a:pPr>
          <a:endParaRPr lang="en-US" sz="1400" kern="1200" dirty="0"/>
        </a:p>
      </dsp:txBody>
      <dsp:txXfrm>
        <a:off x="6526072" y="1444686"/>
        <a:ext cx="1334372" cy="1188044"/>
      </dsp:txXfrm>
    </dsp:sp>
    <dsp:sp modelId="{1721785B-3BA5-4A0F-BBC1-07BAC3194D26}">
      <dsp:nvSpPr>
        <dsp:cNvPr id="0" name=""/>
        <dsp:cNvSpPr/>
      </dsp:nvSpPr>
      <dsp:spPr>
        <a:xfrm>
          <a:off x="6526072" y="2632730"/>
          <a:ext cx="1334372" cy="4174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88900" bIns="0" numCol="1" spcCol="1270" anchor="ctr" anchorCtr="0">
          <a:noAutofit/>
        </a:bodyPr>
        <a:lstStyle/>
        <a:p>
          <a:pPr marL="0" lvl="0" indent="0" algn="l" defTabSz="622300">
            <a:lnSpc>
              <a:spcPct val="90000"/>
            </a:lnSpc>
            <a:spcBef>
              <a:spcPct val="0"/>
            </a:spcBef>
            <a:spcAft>
              <a:spcPct val="35000"/>
            </a:spcAft>
            <a:buNone/>
            <a:defRPr b="1"/>
          </a:pPr>
          <a:r>
            <a:rPr lang="en-US" sz="1400" b="0" kern="1200" dirty="0"/>
            <a:t>Improvement Cycle; demonstrate progress</a:t>
          </a:r>
        </a:p>
        <a:p>
          <a:pPr marL="0" lvl="0" indent="0" algn="l" defTabSz="622300">
            <a:lnSpc>
              <a:spcPct val="90000"/>
            </a:lnSpc>
            <a:spcBef>
              <a:spcPct val="0"/>
            </a:spcBef>
            <a:spcAft>
              <a:spcPct val="35000"/>
            </a:spcAft>
            <a:buNone/>
            <a:defRPr b="1"/>
          </a:pPr>
          <a:r>
            <a:rPr lang="en-US" sz="1400" b="0" kern="1200" dirty="0"/>
            <a:t>Exit (or not) CSI, A-TSI status</a:t>
          </a:r>
        </a:p>
        <a:p>
          <a:pPr marL="0" lvl="0" indent="0" algn="l" defTabSz="622300">
            <a:lnSpc>
              <a:spcPct val="90000"/>
            </a:lnSpc>
            <a:spcBef>
              <a:spcPct val="0"/>
            </a:spcBef>
            <a:spcAft>
              <a:spcPct val="35000"/>
            </a:spcAft>
            <a:buNone/>
            <a:defRPr b="1"/>
          </a:pPr>
          <a:r>
            <a:rPr lang="en-US" sz="1400" kern="1200" dirty="0"/>
            <a:t>2019-2022</a:t>
          </a:r>
        </a:p>
      </dsp:txBody>
      <dsp:txXfrm>
        <a:off x="6526072" y="2632730"/>
        <a:ext cx="1334372" cy="417420"/>
      </dsp:txXfrm>
    </dsp:sp>
    <dsp:sp modelId="{C15CE0DC-BF41-4953-A56F-626618358E9B}">
      <dsp:nvSpPr>
        <dsp:cNvPr id="0" name=""/>
        <dsp:cNvSpPr/>
      </dsp:nvSpPr>
      <dsp:spPr>
        <a:xfrm>
          <a:off x="6204711" y="2006831"/>
          <a:ext cx="0" cy="1188044"/>
        </a:xfrm>
        <a:prstGeom prst="line">
          <a:avLst/>
        </a:prstGeom>
        <a:noFill/>
        <a:ln w="12700" cap="flat" cmpd="sng" algn="ctr">
          <a:solidFill>
            <a:schemeClr val="accent4">
              <a:hueOff val="6961276"/>
              <a:satOff val="-15086"/>
              <a:lumOff val="-6432"/>
              <a:alphaOff val="0"/>
            </a:schemeClr>
          </a:solidFill>
          <a:prstDash val="dash"/>
        </a:ln>
        <a:effectLst/>
      </dsp:spPr>
      <dsp:style>
        <a:lnRef idx="1">
          <a:scrgbClr r="0" g="0" b="0"/>
        </a:lnRef>
        <a:fillRef idx="0">
          <a:scrgbClr r="0" g="0" b="0"/>
        </a:fillRef>
        <a:effectRef idx="0">
          <a:scrgbClr r="0" g="0" b="0"/>
        </a:effectRef>
        <a:fontRef idx="minor"/>
      </dsp:style>
    </dsp:sp>
    <dsp:sp modelId="{097F2C4C-B32A-49A4-86CA-B1AD8AFC43D9}">
      <dsp:nvSpPr>
        <dsp:cNvPr id="0" name=""/>
        <dsp:cNvSpPr/>
      </dsp:nvSpPr>
      <dsp:spPr>
        <a:xfrm>
          <a:off x="6183719" y="1969263"/>
          <a:ext cx="70078" cy="75135"/>
        </a:xfrm>
        <a:prstGeom prst="ellipse">
          <a:avLst/>
        </a:prstGeom>
        <a:solidFill>
          <a:schemeClr val="accent4">
            <a:hueOff val="6961276"/>
            <a:satOff val="-15086"/>
            <a:lumOff val="-6432"/>
            <a:alphaOff val="0"/>
          </a:schemeClr>
        </a:solidFill>
        <a:ln w="63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52304F42-CFCC-41B3-AA95-CAB09A877A1B}">
      <dsp:nvSpPr>
        <dsp:cNvPr id="0" name=""/>
        <dsp:cNvSpPr/>
      </dsp:nvSpPr>
      <dsp:spPr>
        <a:xfrm rot="8100000">
          <a:off x="6925145" y="472429"/>
          <a:ext cx="275294" cy="275294"/>
        </a:xfrm>
        <a:prstGeom prst="teardrop">
          <a:avLst>
            <a:gd name="adj" fmla="val 115000"/>
          </a:avLst>
        </a:prstGeom>
        <a:solidFill>
          <a:schemeClr val="accent4">
            <a:hueOff val="9257164"/>
            <a:satOff val="49122"/>
            <a:lumOff val="77647"/>
            <a:alphaOff val="0"/>
          </a:schemeClr>
        </a:solidFill>
        <a:ln w="25400" cap="flat" cmpd="sng" algn="ctr">
          <a:solidFill>
            <a:schemeClr val="accent4">
              <a:hueOff val="9257164"/>
              <a:satOff val="49122"/>
              <a:lumOff val="77647"/>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a:schemeClr val="lt1"/>
        </a:fontRef>
      </dsp:style>
    </dsp:sp>
    <dsp:sp modelId="{A5CA2FD2-EA6E-4854-9DB3-E22C29A03E7E}">
      <dsp:nvSpPr>
        <dsp:cNvPr id="0" name=""/>
        <dsp:cNvSpPr/>
      </dsp:nvSpPr>
      <dsp:spPr>
        <a:xfrm>
          <a:off x="6955728" y="503012"/>
          <a:ext cx="214128" cy="214128"/>
        </a:xfrm>
        <a:prstGeom prst="ellipse">
          <a:avLst/>
        </a:prstGeom>
        <a:solidFill>
          <a:schemeClr val="lt1">
            <a:alpha val="90000"/>
            <a:hueOff val="0"/>
            <a:satOff val="0"/>
            <a:lumOff val="0"/>
            <a:alphaOff val="0"/>
          </a:schemeClr>
        </a:solidFill>
        <a:ln w="10795" cap="flat" cmpd="sng" algn="ctr">
          <a:noFill/>
          <a:prstDash val="solid"/>
        </a:ln>
        <a:effectLst/>
      </dsp:spPr>
      <dsp:style>
        <a:lnRef idx="2">
          <a:scrgbClr r="0" g="0" b="0"/>
        </a:lnRef>
        <a:fillRef idx="1">
          <a:scrgbClr r="0" g="0" b="0"/>
        </a:fillRef>
        <a:effectRef idx="0">
          <a:scrgbClr r="0" g="0" b="0"/>
        </a:effectRef>
        <a:fontRef idx="minor"/>
      </dsp:style>
    </dsp:sp>
    <dsp:sp modelId="{AA47F2E1-F8F6-4085-90ED-7B9AB98BDF88}">
      <dsp:nvSpPr>
        <dsp:cNvPr id="0" name=""/>
        <dsp:cNvSpPr/>
      </dsp:nvSpPr>
      <dsp:spPr>
        <a:xfrm>
          <a:off x="7260930" y="1145147"/>
          <a:ext cx="1334372" cy="11880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88900" rIns="88900" bIns="133350" numCol="1" spcCol="1270" anchor="t" anchorCtr="0">
          <a:noAutofit/>
        </a:bodyPr>
        <a:lstStyle/>
        <a:p>
          <a:pPr marL="0" lvl="0" indent="0" algn="l" defTabSz="622300">
            <a:lnSpc>
              <a:spcPct val="90000"/>
            </a:lnSpc>
            <a:spcBef>
              <a:spcPct val="0"/>
            </a:spcBef>
            <a:spcAft>
              <a:spcPct val="35000"/>
            </a:spcAft>
            <a:buNone/>
          </a:pPr>
          <a:endParaRPr lang="en-US" sz="1400" kern="1200" dirty="0"/>
        </a:p>
      </dsp:txBody>
      <dsp:txXfrm>
        <a:off x="7260930" y="1145147"/>
        <a:ext cx="1334372" cy="1188044"/>
      </dsp:txXfrm>
    </dsp:sp>
    <dsp:sp modelId="{4ACC042D-447C-4367-B3A6-ADCD34CA24D1}">
      <dsp:nvSpPr>
        <dsp:cNvPr id="0" name=""/>
        <dsp:cNvSpPr/>
      </dsp:nvSpPr>
      <dsp:spPr>
        <a:xfrm>
          <a:off x="7260930" y="727726"/>
          <a:ext cx="1334372" cy="4174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88900" bIns="0" numCol="1" spcCol="1270" anchor="ctr" anchorCtr="0">
          <a:noAutofit/>
        </a:bodyPr>
        <a:lstStyle/>
        <a:p>
          <a:pPr marL="0" lvl="0" indent="0" algn="l" defTabSz="622300">
            <a:lnSpc>
              <a:spcPct val="90000"/>
            </a:lnSpc>
            <a:spcBef>
              <a:spcPct val="0"/>
            </a:spcBef>
            <a:spcAft>
              <a:spcPct val="35000"/>
            </a:spcAft>
            <a:buNone/>
            <a:defRPr b="1"/>
          </a:pPr>
          <a:r>
            <a:rPr lang="en-US" sz="1400" kern="1200" dirty="0"/>
            <a:t>Late Fall 2021</a:t>
          </a:r>
        </a:p>
        <a:p>
          <a:pPr marL="0" lvl="0" indent="0" algn="l" defTabSz="622300">
            <a:lnSpc>
              <a:spcPct val="90000"/>
            </a:lnSpc>
            <a:spcBef>
              <a:spcPct val="0"/>
            </a:spcBef>
            <a:spcAft>
              <a:spcPct val="35000"/>
            </a:spcAft>
            <a:buNone/>
            <a:defRPr b="1"/>
          </a:pPr>
          <a:r>
            <a:rPr lang="en-US" sz="1400" b="0" kern="1200" dirty="0"/>
            <a:t>New cohort of CSI schools identified; </a:t>
          </a:r>
        </a:p>
        <a:p>
          <a:pPr marL="0" lvl="0" indent="0" algn="l" defTabSz="622300">
            <a:lnSpc>
              <a:spcPct val="90000"/>
            </a:lnSpc>
            <a:spcBef>
              <a:spcPct val="0"/>
            </a:spcBef>
            <a:spcAft>
              <a:spcPct val="35000"/>
            </a:spcAft>
            <a:buNone/>
            <a:defRPr b="1"/>
          </a:pPr>
          <a:r>
            <a:rPr lang="en-US" sz="1400" b="0" kern="1200" dirty="0"/>
            <a:t>4-year improvement cycle begins again</a:t>
          </a:r>
        </a:p>
      </dsp:txBody>
      <dsp:txXfrm>
        <a:off x="7260930" y="727726"/>
        <a:ext cx="1334372" cy="417420"/>
      </dsp:txXfrm>
    </dsp:sp>
    <dsp:sp modelId="{D82F0493-5167-433D-9BE7-3F852F7EA347}">
      <dsp:nvSpPr>
        <dsp:cNvPr id="0" name=""/>
        <dsp:cNvSpPr/>
      </dsp:nvSpPr>
      <dsp:spPr>
        <a:xfrm>
          <a:off x="7062793" y="818787"/>
          <a:ext cx="0" cy="1188044"/>
        </a:xfrm>
        <a:prstGeom prst="line">
          <a:avLst/>
        </a:prstGeom>
        <a:noFill/>
        <a:ln w="12700" cap="flat" cmpd="sng" algn="ctr">
          <a:solidFill>
            <a:schemeClr val="accent4">
              <a:hueOff val="8701595"/>
              <a:satOff val="-18857"/>
              <a:lumOff val="-8040"/>
              <a:alphaOff val="0"/>
            </a:schemeClr>
          </a:solidFill>
          <a:prstDash val="dash"/>
        </a:ln>
        <a:effectLst/>
      </dsp:spPr>
      <dsp:style>
        <a:lnRef idx="1">
          <a:scrgbClr r="0" g="0" b="0"/>
        </a:lnRef>
        <a:fillRef idx="0">
          <a:scrgbClr r="0" g="0" b="0"/>
        </a:fillRef>
        <a:effectRef idx="0">
          <a:scrgbClr r="0" g="0" b="0"/>
        </a:effectRef>
        <a:fontRef idx="minor"/>
      </dsp:style>
    </dsp:sp>
    <dsp:sp modelId="{B5E4A68D-9914-4249-BF95-C910946D4038}">
      <dsp:nvSpPr>
        <dsp:cNvPr id="0" name=""/>
        <dsp:cNvSpPr/>
      </dsp:nvSpPr>
      <dsp:spPr>
        <a:xfrm>
          <a:off x="7041801" y="1969263"/>
          <a:ext cx="70078" cy="75135"/>
        </a:xfrm>
        <a:prstGeom prst="ellipse">
          <a:avLst/>
        </a:prstGeom>
        <a:solidFill>
          <a:schemeClr val="accent4">
            <a:hueOff val="8701595"/>
            <a:satOff val="-18857"/>
            <a:lumOff val="-8040"/>
            <a:alphaOff val="0"/>
          </a:schemeClr>
        </a:solidFill>
        <a:ln w="63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17/3/layout/DropPinTimeline">
  <dgm:title val="Drop Pin Timeline"/>
  <dgm:desc val="Use to show a list of events in chronological order. An invisible box next to the pin contains the date and the description is immediately below. It can display a medium amount of text and medium length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
    <dgm:varLst>
      <dgm:chMax/>
      <dgm:chPref/>
      <dgm:animLvl val="lvl"/>
    </dgm:varLst>
    <dgm:alg type="composite"/>
    <dgm:shape xmlns:r="http://schemas.openxmlformats.org/officeDocument/2006/relationships" r:blip="">
      <dgm:adjLst/>
    </dgm:shape>
    <dgm:constrLst>
      <dgm:constr type="w" for="ch" forName="divider" refType="w"/>
      <dgm:constr type="h" for="ch" forName="divider"/>
      <dgm:constr type="ctrY" for="ch" forName="divider" refType="h" fact="0.5"/>
      <dgm:constr type="l" for="ch" forName="divider"/>
      <dgm:constr type="w" for="ch" forName="nodes" refType="w"/>
      <dgm:constr type="h" for="ch" forName="nodes" refType="h" fact="0.8"/>
      <dgm:constr type="ctrY" for="ch" forName="nodes" refType="h" fact="0.5"/>
    </dgm:constrLst>
    <dgm:layoutNode name="divider" styleLbl="fgAcc1">
      <dgm:alg type="sp"/>
      <dgm:choose name="ArrowShape">
        <dgm:if name="ArrowShapeLTR" func="var" arg="dir" op="equ" val="norm">
          <dgm:shape xmlns:r="http://schemas.openxmlformats.org/officeDocument/2006/relationships" type="line" r:blip="" zOrderOff="-1">
            <dgm:adjLst/>
            <dgm:extLst>
              <a:ext uri="{B698B0E9-8C71-41B9-8309-B3DCBF30829C}">
                <dgm1612:spPr xmlns:dgm1612="http://schemas.microsoft.com/office/drawing/2016/12/diagram">
                  <a:ln w="19050">
                    <a:solidFill>
                      <a:srgbClr val="000000"/>
                    </a:solidFill>
                    <a:tailEnd type="triangle" w="lg" len="lg"/>
                  </a:ln>
                </dgm1612:spPr>
              </a:ext>
            </dgm:extLst>
          </dgm:shape>
        </dgm:if>
        <dgm:else name="ArrowShapeRTL">
          <dgm:shape xmlns:r="http://schemas.openxmlformats.org/officeDocument/2006/relationships" type="line" r:blip="" zOrderOff="-1">
            <dgm:adjLst/>
            <dgm:extLst>
              <a:ext uri="{B698B0E9-8C71-41B9-8309-B3DCBF30829C}">
                <dgm1612:spPr xmlns:dgm1612="http://schemas.microsoft.com/office/drawing/2016/12/diagram">
                  <a:ln>
                    <a:solidFill>
                      <a:srgbClr val="000000"/>
                    </a:solidFill>
                    <a:headEnd type="triangle" w="lg" len="lg"/>
                  </a:ln>
                </dgm1612:spPr>
              </a:ext>
            </dgm:extLst>
          </dgm:shape>
        </dgm:else>
      </dgm:choose>
      <dgm:presOf/>
      <dgm:constrLst/>
      <dgm:ruleLst/>
    </dgm:layoutNode>
    <dgm:layoutNode name="nodes">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onstrLst>
        <dgm:constr type="primFontSz" for="des" forName="L1TextContainer" val="20"/>
        <dgm:constr type="primFontSz" for="des" forName="L2TextContainer" refType="primFontSz" refFor="des" refForName="L1TextContainer" op="equ" fact="0.75"/>
        <dgm:constr type="w" for="ch" forName="composite" refType="w"/>
        <dgm:constr type="h" for="ch" forName="composite" refType="h"/>
        <dgm:constr type="w" for="ch" forName="spaceBetweenRectangles" refType="w" refFor="ch" refForName="composite" fact="-0.5"/>
        <dgm:constr type="w" for="ch" ptType="sibTrans" op="equ"/>
        <dgm:constr type="primFontSz" for="des" forName="L1TextContainer" op="equ"/>
        <dgm:constr type="primFontSz" for="des" forName="L2TextContainer" op="equ"/>
        <dgm:constr type="primFontSz" for="des" forName="L1TextContainer1" val="20"/>
        <dgm:constr type="primFontSz" for="des" forName="L2TextContainer1" refType="primFontSz" refFor="des" refForName="L1TextContainer1" op="equ" fact="0.75"/>
        <dgm:constr type="w" for="ch" forName="composite1" refType="w"/>
        <dgm:constr type="h" for="ch" forName="composite1" refType="h"/>
        <dgm:constr type="w" for="ch" forName="spaceBetweenRectangles1" refType="w" refFor="ch" refForName="composite1" fact="0.28"/>
        <dgm:constr type="primFontSz" for="des" forName="L1TextContainer1" op="equ"/>
        <dgm:constr type="primFontSz" for="des" forName="L2TextContainer1" op="equ"/>
      </dgm:constrLst>
      <dgm:choose name="LayoutBasedOnCountOfNodes">
        <dgm:if name="LessThanOrEqualToTwoNodes" axis="ch" ptType="node" func="cnt" op="lte" val="2">
          <dgm:forEach name="nodesForEach1" axis="ch" ptType="node">
            <dgm:layoutNode name="composite1">
              <dgm:alg type="composite"/>
              <dgm:shape xmlns:r="http://schemas.openxmlformats.org/officeDocument/2006/relationships" r:blip="">
                <dgm:adjLst/>
              </dgm:shape>
              <dgm:choose name="CaseForLayoutDirection1">
                <dgm:if name="CaseForLayoutDirectionLTR1" func="var" arg="dir" op="equ" val="norm">
                  <dgm:choose name="CaseForPlacingNodesAboveAndBelowDividerLTR1">
                    <dgm:if name="CaseForPlacingNodeAboveDividerLTR1" axis="self" ptType="node" func="posOdd" op="equ" val="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t" for="ch" forName="DropPinPlaceHolder1" refType="h" fact="0"/>
                        <dgm:constr type="l" for="ch" forName="DropPinPlaceHolder1" refType="w" fact="0"/>
                        <dgm:constr type="w" for="ch" forName="L2TextContainer1" refType="w" fact="0.83"/>
                        <dgm:constr type="l" for="ch" forName="L2TextContainer1" refType="r" refFor="ch" refForName="DropPinPlaceHolder1"/>
                        <dgm:constr type="t" for="ch" forName="L2TextContainer1" refType="b" refFor="ch" refForName="DropPinPlaceHolder1"/>
                        <dgm:constr type="b"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b" for="ch" forName="ConnectLine1" refType="h" fact="0.5"/>
                        <dgm:constr type="t" for="ch" forName="ConnectLine1" refType="b" refFor="ch" refForName="DropPinPlaceHolder1"/>
                        <dgm:constr type="w" for="ch" forName="EmptyPlaceHolder1" refType="w"/>
                        <dgm:constr type="h" for="ch" forName="EmptyPlaceHolder1" refType="h" fact="0.5"/>
                        <dgm:constr type="t" for="ch" forName="EmptyPlaceHolder1" refType="h" fact="0.5"/>
                      </dgm:constrLst>
                    </dgm:if>
                    <dgm:else name="CaseForPlacingNodeBelowDividerLTR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b" for="ch" forName="DropPinPlaceHolder1" refType="h"/>
                        <dgm:constr type="l" for="ch" forName="DropPinPlaceHolder1" refType="w" fact="0"/>
                        <dgm:constr type="w" for="ch" forName="L2TextContainer1" refType="w" fact="0.83"/>
                        <dgm:constr type="l" for="ch" forName="L2TextContainer1" refType="r" refFor="ch" refForName="DropPinPlaceHolder1"/>
                        <dgm:constr type="b" for="ch" forName="L2TextContainer1" refType="t" refFor="ch" refForName="DropPinPlaceHolder1"/>
                        <dgm:constr type="t"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t" for="ch" forName="ConnectLine1" refType="h" fact="0.5"/>
                        <dgm:constr type="b" for="ch" forName="ConnectLine1" refType="t" refFor="ch" refForName="DropPinPlaceHolder1"/>
                        <dgm:constr type="w" for="ch" forName="EmptyPlaceHolder1" refType="w"/>
                        <dgm:constr type="h" for="ch" forName="EmptyPlaceHolder1" refType="h" fact="0.5"/>
                        <dgm:constr type="t" for="ch" forName="EmptyPlaceHolder1" refType="h" fact="0"/>
                      </dgm:constrLst>
                    </dgm:else>
                  </dgm:choose>
                </dgm:if>
                <dgm:else name="CaseForLayoutDirectionRTL1">
                  <dgm:choose name="CaseForPlacingNodesAboveAndBelowDividerRTL1">
                    <dgm:if name="CaseForPlacingNodeAboveDividerRTL1" axis="self" ptType="node" func="posOdd" op="equ" val="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t" for="ch" forName="DropPinPlaceHolder1" refType="h" fact="0"/>
                        <dgm:constr type="l" for="ch" forName="DropPinPlaceHolder1" refType="w" fact="0"/>
                        <dgm:constr type="w" for="ch" forName="L2TextContainer1" refType="w" fact="0.83"/>
                        <dgm:constr type="l" for="ch" forName="L2TextContainer1" refType="r" refFor="ch" refForName="DropPinPlaceHolder1"/>
                        <dgm:constr type="t" for="ch" forName="L2TextContainer1" refType="b" refFor="ch" refForName="DropPinPlaceHolder1"/>
                        <dgm:constr type="b"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b" for="ch" forName="ConnectLine1" refType="h" fact="0.5"/>
                        <dgm:constr type="t" for="ch" forName="ConnectLine1" refType="b" refFor="ch" refForName="DropPinPlaceHolder1"/>
                        <dgm:constr type="w" for="ch" forName="EmptyPlaceHolder1" refType="w"/>
                        <dgm:constr type="h" for="ch" forName="EmptyPlaceHolder1" refType="h" fact="0.5"/>
                        <dgm:constr type="t" for="ch" forName="EmptyPlaceHolder1" refType="h" fact="0.5"/>
                      </dgm:constrLst>
                    </dgm:if>
                    <dgm:else name="CaseForPlacingNodeBelowDividerRTL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b" for="ch" forName="DropPinPlaceHolder1" refType="h"/>
                        <dgm:constr type="l" for="ch" forName="DropPinPlaceHolder1" refType="w" fact="0"/>
                        <dgm:constr type="w" for="ch" forName="L2TextContainer1" refType="w" fact="0.83"/>
                        <dgm:constr type="l" for="ch" forName="L2TextContainer1" refType="r" refFor="ch" refForName="DropPinPlaceHolder1"/>
                        <dgm:constr type="b" for="ch" forName="L2TextContainer1" refType="t" refFor="ch" refForName="DropPinPlaceHolder1"/>
                        <dgm:constr type="t"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t" for="ch" forName="ConnectLine1" refType="h" fact="0.5"/>
                        <dgm:constr type="b" for="ch" forName="ConnectLine1" refType="t" refFor="ch" refForName="DropPinPlaceHolder1"/>
                        <dgm:constr type="w" for="ch" forName="EmptyPlaceHolder1" refType="w"/>
                        <dgm:constr type="h" for="ch" forName="EmptyPlaceHolder1" refType="h" fact="0.5"/>
                        <dgm:constr type="t" for="ch" forName="EmptyPlaceHolder1" refType="h" fact="0"/>
                      </dgm:constrLst>
                    </dgm:else>
                  </dgm:choose>
                </dgm:else>
              </dgm:choose>
              <dgm:layoutNode name="ConnectorPoint1" styleLbl="lnNode1" moveWith="ConnectLine1">
                <dgm:alg type="sp"/>
                <dgm:shape xmlns:r="http://schemas.openxmlformats.org/officeDocument/2006/relationships" type="ellipse" r:blip="" zOrderOff="10">
                  <dgm:adjLst/>
                </dgm:shape>
                <dgm:presOf/>
                <dgm:constrLst>
                  <dgm:constr type="w" refType="h" op="equ"/>
                </dgm:constrLst>
              </dgm:layoutNode>
              <dgm:layoutNode name="DropPinPlaceHolder1">
                <dgm:alg type="composite"/>
                <dgm:shape xmlns:r="http://schemas.openxmlformats.org/officeDocument/2006/relationships" r:blip="">
                  <dgm:adjLst/>
                </dgm:shape>
                <dgm:constrLst>
                  <dgm:constr type="w" for="ch" forName="DropPin1" refType="w"/>
                  <dgm:constr type="h" for="ch" forName="DropPin1" refType="h"/>
                  <dgm:constr type="ctrX" for="ch" forName="DropPin1" refType="w" fact="0.5"/>
                  <dgm:constr type="ctrY" for="ch" forName="DropPin1" refType="h" fact="0.5"/>
                  <dgm:constr type="w" for="ch" forName="Ellipse1" refType="w" refFor="ch" refForName="DropPin1" fact="0.55"/>
                  <dgm:constr type="h" for="ch" forName="Ellipse1" refType="w" refFor="ch" refForName="DropPin1" fact="0.55"/>
                  <dgm:constr type="ctrX" for="ch" forName="Ellipse1" refType="ctrX" refFor="ch" refForName="DropPin1"/>
                  <dgm:constr type="ctrY" for="ch" forName="Ellipse1" refType="ctrY" refFor="ch" refForName="DropPin1"/>
                </dgm:constrLst>
                <dgm:layoutNode name="DropPin1" styleLbl="alignNode1">
                  <dgm:alg type="sp"/>
                  <dgm:choose name="CaseForPlacingTearDropAboveAndBelowDivider1">
                    <dgm:if name="CaseForPlacingTearDropAboveDivider1" axis="self" ptType="node" func="posOdd" op="equ" val="1">
                      <dgm:shape xmlns:r="http://schemas.openxmlformats.org/officeDocument/2006/relationships" rot="135" type="teardrop" r:blip="">
                        <dgm:adjLst>
                          <dgm:adj idx="1" val="1.15"/>
                        </dgm:adjLst>
                      </dgm:shape>
                    </dgm:if>
                    <dgm:else name="CaseForPlacingTearDropBelowDivider1">
                      <dgm:shape xmlns:r="http://schemas.openxmlformats.org/officeDocument/2006/relationships" rot="-45" type="teardrop" r:blip="">
                        <dgm:adjLst>
                          <dgm:adj idx="1" val="1.15"/>
                        </dgm:adjLst>
                      </dgm:shape>
                    </dgm:else>
                  </dgm:choose>
                  <dgm:presOf/>
                  <dgm:constrLst/>
                </dgm:layoutNode>
                <dgm:layoutNode name="Ellipse1" styleLbl="fgAcc1" moveWith="DropPin1">
                  <dgm:alg type="sp"/>
                  <dgm:shape xmlns:r="http://schemas.openxmlformats.org/officeDocument/2006/relationships" type="ellipse" r:blip="">
                    <dgm:adjLst/>
                    <dgm:extLst>
                      <a:ext uri="{B698B0E9-8C71-41B9-8309-B3DCBF30829C}">
                        <dgm1612:spPr xmlns:dgm1612="http://schemas.microsoft.com/office/drawing/2016/12/diagram">
                          <a:ln>
                            <a:noFill/>
                          </a:ln>
                        </dgm1612:spPr>
                      </a:ext>
                    </dgm:extLst>
                  </dgm:shape>
                  <dgm:presOf/>
                  <dgm:constrLst/>
                </dgm:layoutNode>
              </dgm:layoutNode>
              <dgm:layoutNode name="L2TextContainer1" styleLbl="revTx" moveWith="L1TextContainer">
                <dgm:varLst>
                  <dgm:bulletEnabled val="1"/>
                </dgm:varLst>
                <dgm:choose name="casesForTxtDirLogic1">
                  <dgm:if name="Name771" axis="self" ptType="node" func="posOdd" op="equ" val="1">
                    <dgm:alg type="tx">
                      <dgm:param type="txAnchorVert" val="t"/>
                      <dgm:param type="parTxLTRAlign" val="l"/>
                      <dgm:param type="parTxRTLAlign" val="l"/>
                      <dgm:param type="txAnchorVertCh" val="t"/>
                      <dgm:param type="shpTxRTLAlignCh" val="l"/>
                      <dgm:param type="shpTxLTRAlignCh" val="l"/>
                    </dgm:alg>
                    <dgm:constrLst>
                      <dgm:constr type="lMarg"/>
                      <dgm:constr type="rMarg"/>
                      <dgm:constr type="tMarg" refType="primFontSz" fact="0.5"/>
                      <dgm:constr type="bMarg" refType="primFontSz" fact="0.75"/>
                    </dgm:constrLst>
                  </dgm:if>
                  <dgm:else name="Name881">
                    <dgm:alg type="tx">
                      <dgm:param type="txAnchorVert" val="b"/>
                      <dgm:param type="parTxLTRAlign" val="l"/>
                      <dgm:param type="parTxRTLAlign" val="l"/>
                      <dgm:param type="txAnchorVertCh" val="b"/>
                      <dgm:param type="shpTxRTLAlignCh" val="l"/>
                      <dgm:param type="shpTxLTRAlignCh" val="l"/>
                    </dgm:alg>
                    <dgm:constrLst>
                      <dgm:constr type="lMarg"/>
                      <dgm:constr type="rMarg" refType="primFontSz" fact="0.5"/>
                      <dgm:constr type="tMarg" refType="primFontSz" fact="0.75"/>
                      <dgm:constr type="bMarg" refType="primFontSz" fact="0.5"/>
                    </dgm:constrLst>
                  </dgm:else>
                </dgm:choose>
                <dgm:shape xmlns:r="http://schemas.openxmlformats.org/officeDocument/2006/relationships" type="rect" r:blip="">
                  <dgm:adjLst/>
                </dgm:shape>
                <dgm:presOf axis="des" ptType="node"/>
                <dgm:ruleLst>
                  <dgm:rule type="primFontSz" val="11" fact="NaN" max="NaN"/>
                </dgm:ruleLst>
              </dgm:layoutNode>
              <dgm:layoutNode name="L1TextContainer1" styleLbl="revTx">
                <dgm:varLst>
                  <dgm:chMax val="1"/>
                  <dgm:chPref val="1"/>
                  <dgm:bulletEnabled val="1"/>
                </dgm:varLst>
                <dgm:alg type="tx">
                  <dgm:param type="txAnchorVert" val="mid"/>
                  <dgm:param type="parTxLTRAlign" val="l"/>
                  <dgm:param type="parTxRTLAlign" val="l"/>
                </dgm:alg>
                <dgm:shape xmlns:r="http://schemas.openxmlformats.org/officeDocument/2006/relationships" type="rect" r:blip="">
                  <dgm:adjLst/>
                </dgm:shape>
                <dgm:presOf axis="self"/>
                <dgm:constrLst>
                  <dgm:constr type="lMarg"/>
                  <dgm:constr type="rMarg" refType="primFontSz" fact="0.5"/>
                  <dgm:constr type="tMarg"/>
                  <dgm:constr type="bMarg"/>
                </dgm:constrLst>
                <dgm:ruleLst>
                  <dgm:rule type="primFontSz" val="13" fact="NaN" max="NaN"/>
                </dgm:ruleLst>
              </dgm:layoutNode>
              <dgm:layoutNode name="ConnectLine1" styleLbl="sibTrans1D1">
                <dgm:alg type="sp"/>
                <dgm:shape xmlns:r="http://schemas.openxmlformats.org/officeDocument/2006/relationships" type="line" r:blip="">
                  <dgm:adjLst/>
                  <dgm:extLst>
                    <a:ext uri="{B698B0E9-8C71-41B9-8309-B3DCBF30829C}">
                      <dgm1612:spPr xmlns:dgm1612="http://schemas.microsoft.com/office/drawing/2016/12/diagram">
                        <a:ln w="12700">
                          <a:prstDash val="dash"/>
                        </a:ln>
                      </dgm1612:spPr>
                    </a:ext>
                  </dgm:extLst>
                </dgm:shape>
                <dgm:presOf/>
                <dgm:constrLst/>
              </dgm:layoutNode>
              <dgm:layoutNode name="EmptyPlaceHolder1">
                <dgm:alg type="sp"/>
                <dgm:shape xmlns:r="http://schemas.openxmlformats.org/officeDocument/2006/relationships" r:blip="">
                  <dgm:adjLst/>
                </dgm:shape>
                <dgm:presOf/>
                <dgm:constrLst/>
              </dgm:layoutNode>
            </dgm:layoutNode>
            <dgm:forEach name="Name281" axis="followSib" ptType="sibTrans" cnt="1">
              <dgm:layoutNode name="spaceBetweenRectangles1">
                <dgm:alg type="sp"/>
                <dgm:shape xmlns:r="http://schemas.openxmlformats.org/officeDocument/2006/relationships" r:blip="">
                  <dgm:adjLst/>
                </dgm:shape>
                <dgm:presOf/>
                <dgm:constrLst/>
                <dgm:ruleLst/>
              </dgm:layoutNode>
            </dgm:forEach>
          </dgm:forEach>
        </dgm:if>
        <dgm:else name="MoreThanTwoNodes">
          <dgm:forEach name="nodesForEach" axis="ch" ptType="node">
            <dgm:layoutNode name="composite">
              <dgm:alg type="composite"/>
              <dgm:shape xmlns:r="http://schemas.openxmlformats.org/officeDocument/2006/relationships" r:blip="">
                <dgm:adjLst/>
              </dgm:shape>
              <dgm:choose name="CaseForLayoutDirection">
                <dgm:if name="CaseForLayoutDirectionLTR" func="var" arg="dir" op="equ" val="norm">
                  <dgm:choose name="CaseForPlacingNodesAboveAndBelowDividerLTR">
                    <dgm:if name="CaseForPlacingNodeAboveDividerLTR" axis="self" ptType="node" func="posOdd" op="equ" val="1">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ConnectLine"/>
                        <dgm:constr type="ctrY" for="ch" forName="ConnectorPoint" refType="h" fact="0.5"/>
                        <dgm:constr type="w" for="ch" forName="DropPinPlaceHolder" refType="h" fact="0.13"/>
                        <dgm:constr type="h" for="ch" forName="DropPinPlaceHolder" refType="h" fact="0.13"/>
                        <dgm:constr type="t" for="ch" forName="DropPinPlaceHolder" refType="h" fact="0"/>
                        <dgm:constr type="l" for="ch" forName="DropPinPlaceHolder" refType="w" fact="0"/>
                        <dgm:constr type="w" for="ch" forName="L2TextContainer" refType="w" fact="0.83"/>
                        <dgm:constr type="l" for="ch" forName="L2TextContainer" refType="r" refFor="ch" refForName="DropPinPlaceHolder"/>
                        <dgm:constr type="t" for="ch" forName="L2TextContainer" refType="b" refFor="ch" refForName="DropPinPlaceHolder"/>
                        <dgm:constr type="b"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b" for="ch" forName="ConnectLine" refType="h" fact="0.5"/>
                        <dgm:constr type="t" for="ch" forName="ConnectLine" refType="b" refFor="ch" refForName="DropPinPlaceHolder"/>
                        <dgm:constr type="w" for="ch" forName="EmptyPlaceHolder" refType="w"/>
                        <dgm:constr type="h" for="ch" forName="EmptyPlaceHolder" refType="h" fact="0.5"/>
                        <dgm:constr type="t" for="ch" forName="EmptyPlaceHolder" refType="h" fact="0.5"/>
                      </dgm:constrLst>
                    </dgm:if>
                    <dgm:else name="CaseForPlacingNodeBelowDividerLTR">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ConnectLine"/>
                        <dgm:constr type="ctrY" for="ch" forName="ConnectorPoint" refType="h" fact="0.5"/>
                        <dgm:constr type="w" for="ch" forName="DropPinPlaceHolder" refType="h" fact="0.13"/>
                        <dgm:constr type="h" for="ch" forName="DropPinPlaceHolder" refType="h" fact="0.13"/>
                        <dgm:constr type="b" for="ch" forName="DropPinPlaceHolder" refType="h"/>
                        <dgm:constr type="l" for="ch" forName="DropPinPlaceHolder" refType="w" fact="0"/>
                        <dgm:constr type="w" for="ch" forName="L2TextContainer" refType="w" fact="0.83"/>
                        <dgm:constr type="l" for="ch" forName="L2TextContainer" refType="r" refFor="ch" refForName="DropPinPlaceHolder"/>
                        <dgm:constr type="b" for="ch" forName="L2TextContainer" refType="t" refFor="ch" refForName="DropPinPlaceHolder"/>
                        <dgm:constr type="t"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t" for="ch" forName="ConnectLine" refType="h" fact="0.5"/>
                        <dgm:constr type="b" for="ch" forName="ConnectLine" refType="t" refFor="ch" refForName="DropPinPlaceHolder"/>
                        <dgm:constr type="w" for="ch" forName="EmptyPlaceHolder" refType="w"/>
                        <dgm:constr type="h" for="ch" forName="EmptyPlaceHolder" refType="h" fact="0.5"/>
                        <dgm:constr type="t" for="ch" forName="EmptyPlaceHolder" refType="h" fact="0"/>
                      </dgm:constrLst>
                    </dgm:else>
                  </dgm:choose>
                </dgm:if>
                <dgm:else name="CaseForLayoutDirectionRTL">
                  <dgm:choose name="CaseForPlacingNodesAboveAndBelowDividerRTL">
                    <dgm:if name="CaseForPlacingNodeAboveDividerRTL" axis="self" ptType="node" func="posOdd" op="equ" val="1">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DropPinPlaceHolder"/>
                        <dgm:constr type="ctrY" for="ch" forName="ConnectorPoint" refType="h" fact="0.5"/>
                        <dgm:constr type="w" for="ch" forName="DropPinPlaceHolder" refType="h" fact="0.13"/>
                        <dgm:constr type="h" for="ch" forName="DropPinPlaceHolder" refType="h" fact="0.13"/>
                        <dgm:constr type="t" for="ch" forName="DropPinPlaceHolder" refType="h" fact="0"/>
                        <dgm:constr type="l" for="ch" forName="DropPinPlaceHolder" refType="w" fact="0"/>
                        <dgm:constr type="w" for="ch" forName="L2TextContainer" refType="w" fact="0.83"/>
                        <dgm:constr type="l" for="ch" forName="L2TextContainer" refType="r" refFor="ch" refForName="DropPinPlaceHolder"/>
                        <dgm:constr type="t" for="ch" forName="L2TextContainer" refType="b" refFor="ch" refForName="DropPinPlaceHolder"/>
                        <dgm:constr type="b"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b" for="ch" forName="ConnectLine" refType="h" fact="0.5"/>
                        <dgm:constr type="t" for="ch" forName="ConnectLine" refType="b" refFor="ch" refForName="DropPinPlaceHolder"/>
                        <dgm:constr type="w" for="ch" forName="EmptyPlaceHolder" refType="w"/>
                        <dgm:constr type="h" for="ch" forName="EmptyPlaceHolder" refType="h" fact="0.5"/>
                        <dgm:constr type="t" for="ch" forName="EmptyPlaceHolder" refType="h" fact="0.5"/>
                      </dgm:constrLst>
                    </dgm:if>
                    <dgm:else name="CaseForPlacingNodeBelowDividerRTL">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DropPinPlaceHolder"/>
                        <dgm:constr type="ctrY" for="ch" forName="ConnectorPoint" refType="h" fact="0.5"/>
                        <dgm:constr type="w" for="ch" forName="DropPinPlaceHolder" refType="h" fact="0.13"/>
                        <dgm:constr type="h" for="ch" forName="DropPinPlaceHolder" refType="h" fact="0.13"/>
                        <dgm:constr type="b" for="ch" forName="DropPinPlaceHolder" refType="h"/>
                        <dgm:constr type="l" for="ch" forName="DropPinPlaceHolder" refType="w" fact="0"/>
                        <dgm:constr type="w" for="ch" forName="L2TextContainer" refType="w" fact="0.83"/>
                        <dgm:constr type="l" for="ch" forName="L2TextContainer" refType="r" refFor="ch" refForName="DropPinPlaceHolder"/>
                        <dgm:constr type="b" for="ch" forName="L2TextContainer" refType="t" refFor="ch" refForName="DropPinPlaceHolder"/>
                        <dgm:constr type="t"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t" for="ch" forName="ConnectLine" refType="h" fact="0.5"/>
                        <dgm:constr type="b" for="ch" forName="ConnectLine" refType="t" refFor="ch" refForName="DropPinPlaceHolder"/>
                        <dgm:constr type="w" for="ch" forName="EmptyPlaceHolder" refType="w"/>
                        <dgm:constr type="h" for="ch" forName="EmptyPlaceHolder" refType="h" fact="0.5"/>
                        <dgm:constr type="t" for="ch" forName="EmptyPlaceHolder" refType="h" fact="0"/>
                      </dgm:constrLst>
                    </dgm:else>
                  </dgm:choose>
                </dgm:else>
              </dgm:choose>
              <dgm:layoutNode name="ConnectorPoint" styleLbl="lnNode1" moveWith="ConnectLine">
                <dgm:alg type="sp"/>
                <dgm:shape xmlns:r="http://schemas.openxmlformats.org/officeDocument/2006/relationships" type="ellipse" r:blip="" zOrderOff="10">
                  <dgm:adjLst/>
                  <dgm:extLst>
                    <a:ext uri="{B698B0E9-8C71-41B9-8309-B3DCBF30829C}">
                      <dgm1612:spPr xmlns:dgm1612="http://schemas.microsoft.com/office/drawing/2016/12/diagram">
                        <a:ln w="6350"/>
                      </dgm1612:spPr>
                    </a:ext>
                  </dgm:extLst>
                </dgm:shape>
                <dgm:presOf/>
                <dgm:constrLst>
                  <dgm:constr type="w" refType="h" op="equ"/>
                </dgm:constrLst>
              </dgm:layoutNode>
              <dgm:layoutNode name="DropPinPlaceHolder">
                <dgm:alg type="composite"/>
                <dgm:shape xmlns:r="http://schemas.openxmlformats.org/officeDocument/2006/relationships" r:blip="">
                  <dgm:adjLst/>
                </dgm:shape>
                <dgm:constrLst>
                  <dgm:constr type="w" for="ch" forName="DropPin" refType="w"/>
                  <dgm:constr type="h" for="ch" forName="DropPin" refType="h"/>
                  <dgm:constr type="ctrX" for="ch" forName="DropPin" refType="w" fact="0.5"/>
                  <dgm:constr type="ctrY" for="ch" forName="DropPin" refType="h" fact="0.5"/>
                  <dgm:constr type="w" for="ch" forName="Ellipse" refType="w" refFor="ch" refForName="DropPin" fact="0.55"/>
                  <dgm:constr type="h" for="ch" forName="Ellipse" refType="w" refFor="ch" refForName="DropPin" fact="0.55"/>
                  <dgm:constr type="ctrX" for="ch" forName="Ellipse" refType="ctrX" refFor="ch" refForName="DropPin"/>
                  <dgm:constr type="ctrY" for="ch" forName="Ellipse" refType="ctrY" refFor="ch" refForName="DropPin"/>
                </dgm:constrLst>
                <dgm:layoutNode name="DropPin" styleLbl="alignNode1">
                  <dgm:alg type="sp"/>
                  <dgm:choose name="CaseForPlacingTearDropAboveAndBelowDivider">
                    <dgm:if name="CaseForPlacingTearDropAboveDivider" axis="self" ptType="node" func="posOdd" op="equ" val="1">
                      <dgm:shape xmlns:r="http://schemas.openxmlformats.org/officeDocument/2006/relationships" rot="135" type="teardrop" r:blip="">
                        <dgm:adjLst>
                          <dgm:adj idx="1" val="1.15"/>
                        </dgm:adjLst>
                      </dgm:shape>
                    </dgm:if>
                    <dgm:else name="CaseForPlacingTearDropBelowDivider">
                      <dgm:shape xmlns:r="http://schemas.openxmlformats.org/officeDocument/2006/relationships" rot="-45" type="teardrop" r:blip="">
                        <dgm:adjLst>
                          <dgm:adj idx="1" val="1.15"/>
                        </dgm:adjLst>
                      </dgm:shape>
                    </dgm:else>
                  </dgm:choose>
                  <dgm:presOf/>
                  <dgm:constrLst/>
                </dgm:layoutNode>
                <dgm:layoutNode name="Ellipse" styleLbl="fgAcc1" moveWith="DropPin">
                  <dgm:alg type="sp"/>
                  <dgm:shape xmlns:r="http://schemas.openxmlformats.org/officeDocument/2006/relationships" type="ellipse" r:blip="">
                    <dgm:adjLst/>
                    <dgm:extLst>
                      <a:ext uri="{B698B0E9-8C71-41B9-8309-B3DCBF30829C}">
                        <dgm1612:spPr xmlns:dgm1612="http://schemas.microsoft.com/office/drawing/2016/12/diagram">
                          <a:ln>
                            <a:noFill/>
                          </a:ln>
                        </dgm1612:spPr>
                      </a:ext>
                    </dgm:extLst>
                  </dgm:shape>
                  <dgm:presOf/>
                  <dgm:constrLst/>
                </dgm:layoutNode>
              </dgm:layoutNode>
              <dgm:layoutNode name="L2TextContainer" styleLbl="revTx" moveWith="L1TextContainer">
                <dgm:varLst>
                  <dgm:bulletEnabled val="1"/>
                </dgm:varLst>
                <dgm:choose name="casesForTxtDirLogic">
                  <dgm:if name="Name77" axis="self" ptType="node" func="posOdd" op="equ" val="1">
                    <dgm:alg type="tx">
                      <dgm:param type="txAnchorVert" val="t"/>
                      <dgm:param type="parTxLTRAlign" val="l"/>
                      <dgm:param type="parTxRTLAlign" val="l"/>
                      <dgm:param type="txAnchorVertCh" val="t"/>
                      <dgm:param type="shpTxRTLAlignCh" val="l"/>
                      <dgm:param type="shpTxLTRAlignCh" val="l"/>
                    </dgm:alg>
                    <dgm:constrLst>
                      <dgm:constr type="lMarg"/>
                      <dgm:constr type="rMarg" refType="primFontSz" fact="0.5"/>
                      <dgm:constr type="tMarg" refType="primFontSz" fact="0.5"/>
                      <dgm:constr type="bMarg" refType="primFontSz" fact="0.75"/>
                    </dgm:constrLst>
                  </dgm:if>
                  <dgm:else name="Name88">
                    <dgm:alg type="tx">
                      <dgm:param type="txAnchorVert" val="b"/>
                      <dgm:param type="parTxLTRAlign" val="l"/>
                      <dgm:param type="parTxRTLAlign" val="l"/>
                      <dgm:param type="txAnchorVertCh" val="b"/>
                      <dgm:param type="shpTxRTLAlignCh" val="l"/>
                      <dgm:param type="shpTxLTRAlignCh" val="l"/>
                    </dgm:alg>
                    <dgm:constrLst>
                      <dgm:constr type="lMarg"/>
                      <dgm:constr type="rMarg"/>
                      <dgm:constr type="tMarg" refType="primFontSz" fact="0.75"/>
                      <dgm:constr type="bMarg" refType="primFontSz" fact="0.5"/>
                    </dgm:constrLst>
                  </dgm:else>
                </dgm:choose>
                <dgm:shape xmlns:r="http://schemas.openxmlformats.org/officeDocument/2006/relationships" type="rect" r:blip="">
                  <dgm:adjLst/>
                </dgm:shape>
                <dgm:presOf axis="des" ptType="node"/>
                <dgm:ruleLst>
                  <dgm:rule type="primFontSz" val="11" fact="NaN" max="NaN"/>
                </dgm:ruleLst>
              </dgm:layoutNode>
              <dgm:layoutNode name="L1TextContainer" styleLbl="revTx">
                <dgm:varLst>
                  <dgm:chMax val="1"/>
                  <dgm:chPref val="1"/>
                  <dgm:bulletEnabled val="1"/>
                </dgm:varLst>
                <dgm:alg type="tx">
                  <dgm:param type="txAnchorVert" val="mid"/>
                  <dgm:param type="parTxLTRAlign" val="l"/>
                  <dgm:param type="parTxRTLAlign" val="l"/>
                </dgm:alg>
                <dgm:shape xmlns:r="http://schemas.openxmlformats.org/officeDocument/2006/relationships" type="rect" r:blip="">
                  <dgm:adjLst/>
                </dgm:shape>
                <dgm:presOf axis="self"/>
                <dgm:constrLst>
                  <dgm:constr type="lMarg"/>
                  <dgm:constr type="rMarg" refType="primFontSz" fact="0.5"/>
                  <dgm:constr type="tMarg"/>
                  <dgm:constr type="bMarg"/>
                </dgm:constrLst>
                <dgm:ruleLst>
                  <dgm:rule type="primFontSz" val="13" fact="NaN" max="NaN"/>
                </dgm:ruleLst>
              </dgm:layoutNode>
              <dgm:layoutNode name="ConnectLine" styleLbl="sibTrans1D1">
                <dgm:alg type="sp"/>
                <dgm:shape xmlns:r="http://schemas.openxmlformats.org/officeDocument/2006/relationships" type="line" r:blip="">
                  <dgm:adjLst/>
                  <dgm:extLst>
                    <a:ext uri="{B698B0E9-8C71-41B9-8309-B3DCBF30829C}">
                      <dgm1612:spPr xmlns:dgm1612="http://schemas.microsoft.com/office/drawing/2016/12/diagram">
                        <a:ln w="12700">
                          <a:prstDash val="dash"/>
                        </a:ln>
                      </dgm1612:spPr>
                    </a:ext>
                  </dgm:extLst>
                </dgm:shape>
                <dgm:presOf/>
                <dgm:constrLst/>
              </dgm:layoutNode>
              <dgm:layoutNode name="EmptyPlaceHolder">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else>
      </dgm:choose>
    </dgm:layoutNode>
  </dgm:layoutNode>
  <dgm:extLst>
    <a:ext uri="{68A01E43-0DF5-4B5B-8FA6-DAF915123BFB}">
      <dgm1612:lstStyle xmlns:dgm1612="http://schemas.microsoft.com/office/drawing/2016/12/diagram">
        <a:lvl1pPr>
          <a:defRPr b="1"/>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8EFD461-CB9D-487F-B9CD-36924ECF6874}" type="datetimeFigureOut">
              <a:rPr lang="en-US" smtClean="0"/>
              <a:t>11/29/2018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6BE29C-149D-4F04-9893-DA2E3BBE315B}" type="slidenum">
              <a:rPr lang="en-US" smtClean="0"/>
              <a:t>‹#›</a:t>
            </a:fld>
            <a:endParaRPr lang="en-US"/>
          </a:p>
        </p:txBody>
      </p:sp>
    </p:spTree>
    <p:extLst>
      <p:ext uri="{BB962C8B-B14F-4D97-AF65-F5344CB8AC3E}">
        <p14:creationId xmlns:p14="http://schemas.microsoft.com/office/powerpoint/2010/main" val="21005996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5B4AD12A-6283-4264-95FE-2319F77E7C30}" type="slidenum">
              <a:rPr kumimoji="0" lang="en-US" sz="1200" b="0" i="0" u="none" strike="noStrike" kern="1200" cap="none" spc="0" normalizeH="0" baseline="0" noProof="0" smtClean="0">
                <a:ln>
                  <a:noFill/>
                </a:ln>
                <a:solidFill>
                  <a:prstClr val="black"/>
                </a:solidFill>
                <a:effectLst/>
                <a:uLnTx/>
                <a:uFillTx/>
                <a:latin typeface="Times New Roman"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Times New Roman" charset="0"/>
              <a:ea typeface="+mn-ea"/>
              <a:cs typeface="+mn-cs"/>
            </a:endParaRPr>
          </a:p>
        </p:txBody>
      </p:sp>
    </p:spTree>
    <p:extLst>
      <p:ext uri="{BB962C8B-B14F-4D97-AF65-F5344CB8AC3E}">
        <p14:creationId xmlns:p14="http://schemas.microsoft.com/office/powerpoint/2010/main" val="24408433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u="sng" dirty="0"/>
              <a:t>December 2015</a:t>
            </a:r>
            <a:r>
              <a:rPr lang="en-US" sz="1800" dirty="0"/>
              <a:t> - ESSA enacted </a:t>
            </a:r>
          </a:p>
          <a:p>
            <a:pPr lvl="1"/>
            <a:r>
              <a:rPr lang="en-US" sz="1800" dirty="0"/>
              <a:t>PSEA has been active stakeholder from the beginning</a:t>
            </a:r>
          </a:p>
          <a:p>
            <a:pPr lvl="2"/>
            <a:r>
              <a:rPr lang="en-US" i="1" dirty="0"/>
              <a:t>Member representation on PDE ESSA Stakeholder groups</a:t>
            </a:r>
          </a:p>
          <a:p>
            <a:pPr lvl="2"/>
            <a:r>
              <a:rPr lang="en-US" i="1" dirty="0"/>
              <a:t>Ongoing engagement with legislators, PDE, Governor’s Office</a:t>
            </a:r>
          </a:p>
          <a:p>
            <a:pPr lvl="2"/>
            <a:r>
              <a:rPr lang="en-US" i="1" dirty="0"/>
              <a:t>Extensive review, comments on PA State ESSA Plan</a:t>
            </a:r>
          </a:p>
          <a:p>
            <a:pPr marL="0" indent="0">
              <a:buNone/>
            </a:pPr>
            <a:endParaRPr lang="en-US" sz="900" u="sng" dirty="0"/>
          </a:p>
          <a:p>
            <a:r>
              <a:rPr lang="en-US" sz="1800" u="sng" dirty="0"/>
              <a:t>January 2018</a:t>
            </a:r>
            <a:r>
              <a:rPr lang="en-US" sz="1800" dirty="0"/>
              <a:t> - USDE approved PA ESSA Plan</a:t>
            </a:r>
          </a:p>
          <a:p>
            <a:pPr marL="0" indent="0">
              <a:buNone/>
            </a:pPr>
            <a:endParaRPr lang="en-US" sz="900" u="sng" dirty="0"/>
          </a:p>
          <a:p>
            <a:r>
              <a:rPr lang="en-US" sz="1800" u="sng" dirty="0"/>
              <a:t>Spring 2018</a:t>
            </a:r>
            <a:r>
              <a:rPr lang="en-US" sz="1800" dirty="0"/>
              <a:t> – PDE continue to flesh out implementation</a:t>
            </a:r>
          </a:p>
          <a:p>
            <a:pPr marL="0" indent="0">
              <a:buNone/>
            </a:pPr>
            <a:endParaRPr lang="en-US" sz="900" u="sng" dirty="0"/>
          </a:p>
          <a:p>
            <a:r>
              <a:rPr lang="en-US" sz="1800" u="sng" dirty="0"/>
              <a:t>Fall 2018</a:t>
            </a:r>
            <a:r>
              <a:rPr lang="en-US" sz="1800" dirty="0"/>
              <a:t> – ESSA goes into full effect</a:t>
            </a:r>
          </a:p>
          <a:p>
            <a:r>
              <a:rPr lang="en-US" dirty="0"/>
              <a:t>Fall 2018 –  Districts collecting data for state and local report card for federal accountability purposes; and for PA Future Ready Index (dashboard of information for the public regarding schools)</a:t>
            </a:r>
          </a:p>
          <a:p>
            <a:pPr lvl="0"/>
            <a:endParaRPr lang="en-US" dirty="0"/>
          </a:p>
          <a:p>
            <a:pPr lvl="0"/>
            <a:r>
              <a:rPr lang="en-US" dirty="0"/>
              <a:t>Late fall – </a:t>
            </a:r>
            <a:r>
              <a:rPr lang="en-US" dirty="0" err="1"/>
              <a:t>pde</a:t>
            </a:r>
            <a:r>
              <a:rPr lang="en-US" dirty="0"/>
              <a:t> identifies CSI, A-TSI</a:t>
            </a:r>
          </a:p>
          <a:p>
            <a:pPr lvl="0"/>
            <a:r>
              <a:rPr lang="en-US" dirty="0"/>
              <a:t>Spring 2019 – CSI and TSI – work on plan</a:t>
            </a:r>
          </a:p>
          <a:p>
            <a:pPr lvl="0"/>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50D2C19-1C0C-4840-B424-D6D1CEB86D9F}" type="slidenum">
              <a:rPr kumimoji="0" lang="en-US" sz="1200" b="0" i="0" u="none" strike="noStrike" kern="1200" cap="none" spc="0" normalizeH="0" baseline="0" noProof="0" smtClean="0">
                <a:ln>
                  <a:noFill/>
                </a:ln>
                <a:solidFill>
                  <a:prstClr val="black"/>
                </a:solidFill>
                <a:effectLst/>
                <a:uLnTx/>
                <a:uFillTx/>
                <a:latin typeface="Times New Roman"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Times New Roman" charset="0"/>
              <a:ea typeface="+mn-ea"/>
              <a:cs typeface="+mn-cs"/>
            </a:endParaRPr>
          </a:p>
        </p:txBody>
      </p:sp>
    </p:spTree>
    <p:extLst>
      <p:ext uri="{BB962C8B-B14F-4D97-AF65-F5344CB8AC3E}">
        <p14:creationId xmlns:p14="http://schemas.microsoft.com/office/powerpoint/2010/main" val="15491005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 various Titles contained in ESSA</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Title I: Improving Basic Programs by State and Local Educational Agencies (formula grants; assessment, accountability, family literacy) •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Title II: Preparing, Training and Recruiting High-Quality Teachers , Principals, or Other School Leaders (includes professional development, incentives, school leaders) •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Title III: Language Instruction for English Learners and Immigrant Students •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Title IV: 21st Century Schools (includes afterschool and enrichment activities, charter schools, magnet schools, family engagement) •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Title V: Flexibility and Accountability (rural education; funding transferability authority) •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Title VI: Indian, Native Hawaiian &amp; Alaska Native Education • Title VII: Impact Aid (schools on military bases) •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Title VIII: General Provisions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u="sng" dirty="0">
                <a:solidFill>
                  <a:srgbClr val="0070C0"/>
                </a:solidFill>
              </a:rPr>
              <a:t>Title IX</a:t>
            </a:r>
            <a:r>
              <a:rPr lang="en-US" sz="1200" dirty="0">
                <a:solidFill>
                  <a:srgbClr val="0070C0"/>
                </a:solidFill>
              </a:rPr>
              <a:t>    </a:t>
            </a:r>
            <a:r>
              <a:rPr lang="en-US" sz="1200" dirty="0"/>
              <a:t>	Education for the Homeless and Other Laws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5B4AD12A-6283-4264-95FE-2319F77E7C30}" type="slidenum">
              <a:rPr kumimoji="0" lang="en-US" sz="1200" b="0" i="0" u="none" strike="noStrike" kern="1200" cap="none" spc="0" normalizeH="0" baseline="0" noProof="0" smtClean="0">
                <a:ln>
                  <a:noFill/>
                </a:ln>
                <a:solidFill>
                  <a:prstClr val="black"/>
                </a:solidFill>
                <a:effectLst/>
                <a:uLnTx/>
                <a:uFillTx/>
                <a:latin typeface="Times New Roman"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Times New Roman" charset="0"/>
              <a:ea typeface="+mn-ea"/>
              <a:cs typeface="+mn-cs"/>
            </a:endParaRPr>
          </a:p>
        </p:txBody>
      </p:sp>
    </p:spTree>
    <p:extLst>
      <p:ext uri="{BB962C8B-B14F-4D97-AF65-F5344CB8AC3E}">
        <p14:creationId xmlns:p14="http://schemas.microsoft.com/office/powerpoint/2010/main" val="6970625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mj-lt"/>
              <a:buNone/>
            </a:pPr>
            <a:r>
              <a:rPr lang="en-US" b="1" dirty="0">
                <a:latin typeface="Corbel" panose="020B0503020204020204" pitchFamily="34" charset="0"/>
              </a:rPr>
              <a:t>Key Components of ESSA:</a:t>
            </a:r>
          </a:p>
          <a:p>
            <a:pPr marL="0" indent="0">
              <a:buFont typeface="+mj-lt"/>
              <a:buNone/>
            </a:pPr>
            <a:r>
              <a:rPr lang="en-US" dirty="0">
                <a:latin typeface="Corbel" panose="020B0503020204020204" pitchFamily="34" charset="0"/>
              </a:rPr>
              <a:t>Academic Assessments</a:t>
            </a:r>
          </a:p>
          <a:p>
            <a:pPr marL="0" indent="0">
              <a:buFont typeface="+mj-lt"/>
              <a:buNone/>
            </a:pPr>
            <a:r>
              <a:rPr lang="en-US" b="1" dirty="0">
                <a:latin typeface="Corbel" panose="020B0503020204020204" pitchFamily="34" charset="0"/>
              </a:rPr>
              <a:t>Accountability, Support and Improvement</a:t>
            </a:r>
          </a:p>
          <a:p>
            <a:pPr marL="0" indent="0">
              <a:buFont typeface="+mj-lt"/>
              <a:buNone/>
            </a:pPr>
            <a:r>
              <a:rPr lang="en-US" dirty="0">
                <a:latin typeface="Corbel" panose="020B0503020204020204" pitchFamily="34" charset="0"/>
              </a:rPr>
              <a:t>Supporting Excellent Educators</a:t>
            </a:r>
          </a:p>
          <a:p>
            <a:pPr marL="0" indent="0">
              <a:buFont typeface="+mj-lt"/>
              <a:buNone/>
            </a:pPr>
            <a:r>
              <a:rPr lang="en-US" dirty="0">
                <a:latin typeface="Corbel" panose="020B0503020204020204" pitchFamily="34" charset="0"/>
              </a:rPr>
              <a:t>Supporting All Students</a:t>
            </a: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5B4AD12A-6283-4264-95FE-2319F77E7C30}" type="slidenum">
              <a:rPr kumimoji="0" lang="en-US" sz="1200" b="0" i="0" u="none" strike="noStrike" kern="1200" cap="none" spc="0" normalizeH="0" baseline="0" noProof="0" smtClean="0">
                <a:ln>
                  <a:noFill/>
                </a:ln>
                <a:solidFill>
                  <a:prstClr val="black"/>
                </a:solidFill>
                <a:effectLst/>
                <a:uLnTx/>
                <a:uFillTx/>
                <a:latin typeface="Times New Roman"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Times New Roman" charset="0"/>
              <a:ea typeface="+mn-ea"/>
              <a:cs typeface="+mn-cs"/>
            </a:endParaRPr>
          </a:p>
        </p:txBody>
      </p:sp>
    </p:spTree>
    <p:extLst>
      <p:ext uri="{BB962C8B-B14F-4D97-AF65-F5344CB8AC3E}">
        <p14:creationId xmlns:p14="http://schemas.microsoft.com/office/powerpoint/2010/main" val="30089292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mj-lt"/>
              <a:buNone/>
            </a:pPr>
            <a:r>
              <a:rPr lang="en-US" b="1" dirty="0">
                <a:latin typeface="Corbel" panose="020B0503020204020204" pitchFamily="34" charset="0"/>
              </a:rPr>
              <a:t>Key Components of ESSA:</a:t>
            </a:r>
          </a:p>
          <a:p>
            <a:pPr marL="0" indent="0">
              <a:buFont typeface="+mj-lt"/>
              <a:buNone/>
            </a:pPr>
            <a:r>
              <a:rPr lang="en-US" dirty="0">
                <a:latin typeface="Corbel" panose="020B0503020204020204" pitchFamily="34" charset="0"/>
              </a:rPr>
              <a:t>Academic Assessments</a:t>
            </a:r>
          </a:p>
          <a:p>
            <a:pPr marL="0" indent="0">
              <a:buFont typeface="+mj-lt"/>
              <a:buNone/>
            </a:pPr>
            <a:r>
              <a:rPr lang="en-US" b="1" dirty="0">
                <a:latin typeface="Corbel" panose="020B0503020204020204" pitchFamily="34" charset="0"/>
              </a:rPr>
              <a:t>Accountability, Support and Improvement</a:t>
            </a:r>
          </a:p>
          <a:p>
            <a:pPr marL="0" indent="0">
              <a:buFont typeface="+mj-lt"/>
              <a:buNone/>
            </a:pPr>
            <a:r>
              <a:rPr lang="en-US" dirty="0">
                <a:latin typeface="Corbel" panose="020B0503020204020204" pitchFamily="34" charset="0"/>
              </a:rPr>
              <a:t>Supporting Excellent Educators</a:t>
            </a:r>
          </a:p>
          <a:p>
            <a:pPr marL="0" indent="0">
              <a:buFont typeface="+mj-lt"/>
              <a:buNone/>
            </a:pPr>
            <a:r>
              <a:rPr lang="en-US" dirty="0">
                <a:latin typeface="Corbel" panose="020B0503020204020204" pitchFamily="34" charset="0"/>
              </a:rPr>
              <a:t>Supporting All Students</a:t>
            </a: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5B4AD12A-6283-4264-95FE-2319F77E7C30}" type="slidenum">
              <a:rPr kumimoji="0" lang="en-US" sz="1200" b="0" i="0" u="none" strike="noStrike" kern="1200" cap="none" spc="0" normalizeH="0" baseline="0" noProof="0" smtClean="0">
                <a:ln>
                  <a:noFill/>
                </a:ln>
                <a:solidFill>
                  <a:prstClr val="black"/>
                </a:solidFill>
                <a:effectLst/>
                <a:uLnTx/>
                <a:uFillTx/>
                <a:latin typeface="Times New Roman"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Times New Roman" charset="0"/>
              <a:ea typeface="+mn-ea"/>
              <a:cs typeface="+mn-cs"/>
            </a:endParaRPr>
          </a:p>
        </p:txBody>
      </p:sp>
    </p:spTree>
    <p:extLst>
      <p:ext uri="{BB962C8B-B14F-4D97-AF65-F5344CB8AC3E}">
        <p14:creationId xmlns:p14="http://schemas.microsoft.com/office/powerpoint/2010/main" val="37976049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ESSA data required to be reported captured in PDE’s recently unveiled Dashboard – </a:t>
            </a:r>
            <a:r>
              <a:rPr lang="en-US" b="1" dirty="0"/>
              <a:t>Future Ready PA Index</a:t>
            </a:r>
          </a:p>
          <a:p>
            <a:r>
              <a:rPr lang="en-US" dirty="0"/>
              <a:t>New data reported /required by ESSA – to be published in fall 2019:</a:t>
            </a:r>
          </a:p>
          <a:p>
            <a:pPr marL="0" lvl="1" indent="0">
              <a:spcBef>
                <a:spcPts val="0"/>
              </a:spcBef>
              <a:buNone/>
              <a:defRPr/>
            </a:pPr>
            <a:r>
              <a:rPr lang="en-US" b="1" dirty="0"/>
              <a:t>1) Financial Reporting</a:t>
            </a:r>
            <a:r>
              <a:rPr lang="en-US" dirty="0"/>
              <a:t> </a:t>
            </a:r>
          </a:p>
          <a:p>
            <a:pPr marL="257244" lvl="1" indent="-257244">
              <a:spcBef>
                <a:spcPts val="0"/>
              </a:spcBef>
              <a:buFont typeface="Arial" panose="020B0604020202020204" pitchFamily="34" charset="0"/>
              <a:buChar char="•"/>
              <a:defRPr/>
            </a:pPr>
            <a:r>
              <a:rPr lang="en-US" dirty="0"/>
              <a:t>ESSA requires spending reported by school</a:t>
            </a:r>
          </a:p>
          <a:p>
            <a:pPr marL="257244" lvl="1" indent="-257244">
              <a:spcBef>
                <a:spcPts val="0"/>
              </a:spcBef>
              <a:buFont typeface="Arial" panose="020B0604020202020204" pitchFamily="34" charset="0"/>
              <a:buChar char="•"/>
              <a:defRPr/>
            </a:pPr>
            <a:r>
              <a:rPr lang="en-US" dirty="0"/>
              <a:t>PDE working with LEAs on data collection</a:t>
            </a:r>
          </a:p>
          <a:p>
            <a:pPr marL="600132" lvl="2" indent="-257244">
              <a:spcBef>
                <a:spcPts val="0"/>
              </a:spcBef>
              <a:buFont typeface="Arial" panose="020B0604020202020204" pitchFamily="34" charset="0"/>
              <a:buChar char="•"/>
              <a:defRPr/>
            </a:pPr>
            <a:r>
              <a:rPr lang="en-US" dirty="0"/>
              <a:t>per-pupil expenditures of federal, state and local funds disaggregated by source of funds at LEA and building level </a:t>
            </a:r>
          </a:p>
          <a:p>
            <a:pPr marL="600132" lvl="2" indent="-257244">
              <a:spcBef>
                <a:spcPts val="0"/>
              </a:spcBef>
              <a:buFont typeface="Arial" panose="020B0604020202020204" pitchFamily="34" charset="0"/>
              <a:buChar char="•"/>
              <a:defRPr/>
            </a:pPr>
            <a:r>
              <a:rPr lang="en-US" dirty="0"/>
              <a:t>include actual personnel and non-personnel expenditures </a:t>
            </a:r>
          </a:p>
          <a:p>
            <a:pPr marL="0" lvl="1" indent="0">
              <a:spcBef>
                <a:spcPts val="0"/>
              </a:spcBef>
              <a:buNone/>
              <a:defRPr/>
            </a:pPr>
            <a:endParaRPr lang="en-US" dirty="0"/>
          </a:p>
          <a:p>
            <a:pPr marL="0" lvl="1" indent="0">
              <a:spcBef>
                <a:spcPts val="0"/>
              </a:spcBef>
              <a:buNone/>
              <a:defRPr/>
            </a:pPr>
            <a:r>
              <a:rPr lang="en-US" b="1" dirty="0"/>
              <a:t>Equitable Distribution of “Effective Educators”</a:t>
            </a:r>
          </a:p>
          <a:p>
            <a:pPr marL="0" marR="0" lvl="1" indent="0" algn="l" defTabSz="914400" rtl="0" eaLnBrk="1" fontAlgn="auto" latinLnBrk="0" hangingPunct="1">
              <a:lnSpc>
                <a:spcPct val="100000"/>
              </a:lnSpc>
              <a:spcBef>
                <a:spcPts val="0"/>
              </a:spcBef>
              <a:spcAft>
                <a:spcPts val="0"/>
              </a:spcAft>
              <a:buClrTx/>
              <a:buSzTx/>
              <a:buFontTx/>
              <a:buNone/>
              <a:tabLst/>
              <a:defRPr/>
            </a:pPr>
            <a:r>
              <a:rPr lang="en-US" sz="1200" i="1" kern="1200" dirty="0">
                <a:solidFill>
                  <a:schemeClr val="tx1"/>
                </a:solidFill>
                <a:effectLst/>
                <a:latin typeface="+mn-lt"/>
                <a:ea typeface="+mn-ea"/>
                <a:cs typeface="+mn-cs"/>
              </a:rPr>
              <a:t>Ensuring Equitable Access to Effective Educators: </a:t>
            </a:r>
            <a:r>
              <a:rPr lang="en-US" sz="1200" kern="1200" dirty="0">
                <a:solidFill>
                  <a:schemeClr val="tx1"/>
                </a:solidFill>
                <a:effectLst/>
                <a:latin typeface="+mn-lt"/>
                <a:ea typeface="+mn-ea"/>
                <a:cs typeface="+mn-cs"/>
              </a:rPr>
              <a:t> </a:t>
            </a:r>
          </a:p>
          <a:p>
            <a:pPr marL="0" marR="0" lvl="1"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ESSA requires states to define “ineffective” to identify equity gaps and root causes that prevent students from accessing excellent educators.  In consort with the ESSA plan, PDE will work with education stakeholders to implement this plan.</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5B4AD12A-6283-4264-95FE-2319F77E7C30}" type="slidenum">
              <a:rPr kumimoji="0" lang="en-US" sz="1200" b="0" i="0" u="none" strike="noStrike" kern="1200" cap="none" spc="0" normalizeH="0" baseline="0" noProof="0" smtClean="0">
                <a:ln>
                  <a:noFill/>
                </a:ln>
                <a:solidFill>
                  <a:prstClr val="black"/>
                </a:solidFill>
                <a:effectLst/>
                <a:uLnTx/>
                <a:uFillTx/>
                <a:latin typeface="Times New Roman"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Times New Roman" charset="0"/>
              <a:ea typeface="+mn-ea"/>
              <a:cs typeface="+mn-cs"/>
            </a:endParaRPr>
          </a:p>
        </p:txBody>
      </p:sp>
    </p:spTree>
    <p:extLst>
      <p:ext uri="{BB962C8B-B14F-4D97-AF65-F5344CB8AC3E}">
        <p14:creationId xmlns:p14="http://schemas.microsoft.com/office/powerpoint/2010/main" val="11488346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u="sng" dirty="0"/>
              <a:t>Assessments:</a:t>
            </a:r>
          </a:p>
          <a:p>
            <a:pPr marL="285750" indent="-285750">
              <a:buFont typeface="Arial" panose="020B0604020202020204" pitchFamily="34" charset="0"/>
              <a:buChar char="•"/>
            </a:pPr>
            <a:r>
              <a:rPr lang="en-US" sz="1800" dirty="0"/>
              <a:t>Maintain PSSA, Keystone Exams for purposes of federal accountability</a:t>
            </a:r>
          </a:p>
          <a:p>
            <a:pPr marL="285750" indent="-285750">
              <a:buFont typeface="Arial" panose="020B0604020202020204" pitchFamily="34" charset="0"/>
              <a:buChar char="•"/>
            </a:pPr>
            <a:r>
              <a:rPr lang="en-US" sz="1800" dirty="0"/>
              <a:t>95% participation rule (after newly arrived ELL and 1% special needs)</a:t>
            </a:r>
          </a:p>
          <a:p>
            <a:pPr marL="742950" lvl="1" indent="-285750">
              <a:buFont typeface="Arial" panose="020B0604020202020204" pitchFamily="34" charset="0"/>
              <a:buChar char="•"/>
            </a:pPr>
            <a:r>
              <a:rPr lang="en-US" sz="1800" dirty="0"/>
              <a:t>Students who did not take the exam under that 95% considered </a:t>
            </a:r>
            <a:r>
              <a:rPr lang="en-US" sz="1800" b="1" dirty="0"/>
              <a:t>NOT proficient </a:t>
            </a:r>
            <a:r>
              <a:rPr lang="en-US" sz="1800" dirty="0"/>
              <a:t>for school accountability. This will not impact building scores under Act 82/teacher evaluation. PDE may perform assessment audit of schools that miss threshold.</a:t>
            </a:r>
          </a:p>
          <a:p>
            <a:endParaRPr lang="en-US" dirty="0"/>
          </a:p>
          <a:p>
            <a:r>
              <a:rPr lang="en-US" u="sng" dirty="0"/>
              <a:t>Supporting Effective Educators:</a:t>
            </a:r>
          </a:p>
          <a:p>
            <a:r>
              <a:rPr lang="en-US" b="1" dirty="0"/>
              <a:t>Clinical Residency Programs </a:t>
            </a:r>
          </a:p>
          <a:p>
            <a:pPr lvl="1"/>
            <a:r>
              <a:rPr lang="en-US" dirty="0"/>
              <a:t>ESSA plan provides for PDE to use 3 percent state set aside in Title IIA as funding source </a:t>
            </a:r>
          </a:p>
          <a:p>
            <a:pPr lvl="1"/>
            <a:r>
              <a:rPr lang="en-US" dirty="0"/>
              <a:t>PDE – preliminary process with the Learning Policy Institute, PASSHE teacher preparation programs</a:t>
            </a:r>
          </a:p>
          <a:p>
            <a:r>
              <a:rPr lang="en-US" b="1" dirty="0"/>
              <a:t>Superintendent and Principal training</a:t>
            </a:r>
          </a:p>
          <a:p>
            <a:pPr lvl="1"/>
            <a:r>
              <a:rPr lang="en-US" dirty="0"/>
              <a:t>Superintendent Academies </a:t>
            </a:r>
          </a:p>
          <a:p>
            <a:pPr lvl="1"/>
            <a:r>
              <a:rPr lang="en-US" dirty="0"/>
              <a:t>Data Driven Leadership - newly developed PIL course for Act 45 credits </a:t>
            </a:r>
          </a:p>
          <a:p>
            <a:r>
              <a:rPr lang="en-US" dirty="0"/>
              <a:t>Lot of good things in the plan – will depend on capacity and Title II funding; this highlights what PDE is implementing/working on currently</a:t>
            </a:r>
          </a:p>
          <a:p>
            <a:r>
              <a:rPr lang="en-US" sz="1200" i="1" kern="1200" dirty="0">
                <a:solidFill>
                  <a:schemeClr val="tx1"/>
                </a:solidFill>
                <a:effectLst/>
                <a:latin typeface="+mn-lt"/>
                <a:ea typeface="+mn-ea"/>
                <a:cs typeface="+mn-cs"/>
              </a:rPr>
              <a:t>Educator Clearinghouse to Connect Teachers with Opportunities: </a:t>
            </a:r>
            <a:r>
              <a:rPr lang="en-US" sz="1200" kern="1200" dirty="0">
                <a:solidFill>
                  <a:schemeClr val="tx1"/>
                </a:solidFill>
                <a:effectLst/>
                <a:latin typeface="+mn-lt"/>
                <a:ea typeface="+mn-ea"/>
                <a:cs typeface="+mn-cs"/>
              </a:rPr>
              <a:t>The Teacher Information Management System (TIMS) will be expanded to provide a venue to match credentialed teachers with real-time data on openings across the state.</a:t>
            </a:r>
          </a:p>
          <a:p>
            <a:r>
              <a:rPr lang="en-US" sz="1200" i="1" kern="1200" dirty="0">
                <a:solidFill>
                  <a:schemeClr val="tx1"/>
                </a:solidFill>
                <a:effectLst/>
                <a:latin typeface="+mn-lt"/>
                <a:ea typeface="+mn-ea"/>
                <a:cs typeface="+mn-cs"/>
              </a:rPr>
              <a:t>Preparing Educators to Serve in High-need schools and Communities:  </a:t>
            </a:r>
            <a:r>
              <a:rPr lang="en-US" sz="1200" kern="1200" dirty="0">
                <a:solidFill>
                  <a:schemeClr val="tx1"/>
                </a:solidFill>
                <a:effectLst/>
                <a:latin typeface="+mn-lt"/>
                <a:ea typeface="+mn-ea"/>
                <a:cs typeface="+mn-cs"/>
              </a:rPr>
              <a:t>Through the Troops to Teachers grant, this program will prepare at least 50 veterans to teach in critical shortage areas in high-need schools.</a:t>
            </a:r>
          </a:p>
          <a:p>
            <a:r>
              <a:rPr lang="en-US" sz="1200" i="1" kern="1200" dirty="0">
                <a:solidFill>
                  <a:schemeClr val="tx1"/>
                </a:solidFill>
                <a:effectLst/>
                <a:latin typeface="+mn-lt"/>
                <a:ea typeface="+mn-ea"/>
                <a:cs typeface="+mn-cs"/>
              </a:rPr>
              <a:t>Identifying Teacher Shortages and Underserved Communities: </a:t>
            </a:r>
            <a:r>
              <a:rPr lang="en-US" sz="1200" kern="1200" dirty="0">
                <a:solidFill>
                  <a:schemeClr val="tx1"/>
                </a:solidFill>
                <a:effectLst/>
                <a:latin typeface="+mn-lt"/>
                <a:ea typeface="+mn-ea"/>
                <a:cs typeface="+mn-cs"/>
              </a:rPr>
              <a:t>Yearly, PDE’s Bureau of School Leadership and Teacher Quality gathers data on shortages across the state including data on subject area and geographical region (rural, urban, suburban).  This data helps to identify shortages. The Department is also building pathways for early childhood education professionals to earn industry recognized credentials such as a Child Development Associate certificate, an associate’s or bachelor’s degree, and a Pennsylvania ECE PreK-4 instructional certificate.</a:t>
            </a:r>
          </a:p>
          <a:p>
            <a:r>
              <a:rPr lang="en-US" sz="1200" i="1" kern="1200" dirty="0">
                <a:solidFill>
                  <a:schemeClr val="tx1"/>
                </a:solidFill>
                <a:effectLst/>
                <a:latin typeface="+mn-lt"/>
                <a:ea typeface="+mn-ea"/>
                <a:cs typeface="+mn-cs"/>
              </a:rPr>
              <a:t>Supporting English Learnings and Students with Disabilities:</a:t>
            </a:r>
            <a:r>
              <a:rPr lang="en-US" sz="1200" kern="1200" dirty="0">
                <a:solidFill>
                  <a:schemeClr val="tx1"/>
                </a:solidFill>
                <a:effectLst/>
                <a:latin typeface="+mn-lt"/>
                <a:ea typeface="+mn-ea"/>
                <a:cs typeface="+mn-cs"/>
              </a:rPr>
              <a:t> The plan points out the required teacher program requirements which are nine credit hours, or 270 hours, or an equivalency, in accommodations and adaptations for students with disabilities.  These must include instruction in literacy and cognitive skills development for students with disabilities plus three additional credits, or 90 additional hours addressing instructional needs of English learners. </a:t>
            </a:r>
          </a:p>
          <a:p>
            <a:r>
              <a:rPr lang="en-US" sz="1200" i="1" kern="1200" dirty="0">
                <a:solidFill>
                  <a:schemeClr val="tx1"/>
                </a:solidFill>
                <a:effectLst/>
                <a:latin typeface="+mn-lt"/>
                <a:ea typeface="+mn-ea"/>
                <a:cs typeface="+mn-cs"/>
              </a:rPr>
              <a:t>Supporting Teacher Leaders:</a:t>
            </a:r>
            <a:r>
              <a:rPr lang="en-US" sz="1200" kern="1200" dirty="0">
                <a:solidFill>
                  <a:schemeClr val="tx1"/>
                </a:solidFill>
                <a:effectLst/>
                <a:latin typeface="+mn-lt"/>
                <a:ea typeface="+mn-ea"/>
                <a:cs typeface="+mn-cs"/>
              </a:rPr>
              <a:t> PDE plans to lead an effort to develop teacher leader standards that will serve as the foundation to build and implement teacher-leader models.  </a:t>
            </a:r>
          </a:p>
          <a:p>
            <a:r>
              <a:rPr lang="en-US" sz="1200" i="1" kern="1200" dirty="0">
                <a:solidFill>
                  <a:schemeClr val="tx1"/>
                </a:solidFill>
                <a:effectLst/>
                <a:latin typeface="+mn-lt"/>
                <a:ea typeface="+mn-ea"/>
                <a:cs typeface="+mn-cs"/>
              </a:rPr>
              <a:t>Troops to Teachers: </a:t>
            </a:r>
            <a:r>
              <a:rPr lang="en-US" sz="1200" kern="1200" dirty="0">
                <a:solidFill>
                  <a:schemeClr val="tx1"/>
                </a:solidFill>
                <a:effectLst/>
                <a:latin typeface="+mn-lt"/>
                <a:ea typeface="+mn-ea"/>
                <a:cs typeface="+mn-cs"/>
              </a:rPr>
              <a:t>Utilizing a $400,000 Federal grant, PA will develop alternative pathways to certification that enables veterans who already hold at least a bachelor’s degree, to complete critical, specially-designed education courses and immediate opportunities to practice those knowledge and skills in the state’s neediest schools.</a:t>
            </a:r>
          </a:p>
          <a:p>
            <a:r>
              <a:rPr lang="en-US" sz="1200" i="1" kern="1200" dirty="0">
                <a:solidFill>
                  <a:schemeClr val="tx1"/>
                </a:solidFill>
                <a:effectLst/>
                <a:latin typeface="+mn-lt"/>
                <a:ea typeface="+mn-ea"/>
                <a:cs typeface="+mn-cs"/>
              </a:rPr>
              <a:t>Enhancing the Standards Aligned System Portal (SAS): </a:t>
            </a:r>
            <a:r>
              <a:rPr lang="en-US" sz="1200" kern="1200" dirty="0">
                <a:solidFill>
                  <a:schemeClr val="tx1"/>
                </a:solidFill>
                <a:effectLst/>
                <a:latin typeface="+mn-lt"/>
                <a:ea typeface="+mn-ea"/>
                <a:cs typeface="+mn-cs"/>
              </a:rPr>
              <a:t>PDE will continue to utilize the SAS portal for educator support in standards, assessments, curriculum framework, instruction, materials and resources, and safe and supportive schools.</a:t>
            </a:r>
          </a:p>
          <a:p>
            <a:r>
              <a:rPr lang="en-US" sz="1200" i="1" kern="1200" dirty="0">
                <a:solidFill>
                  <a:schemeClr val="tx1"/>
                </a:solidFill>
                <a:effectLst/>
                <a:latin typeface="+mn-lt"/>
                <a:ea typeface="+mn-ea"/>
                <a:cs typeface="+mn-cs"/>
              </a:rPr>
              <a:t>K-12 Educator Pipeline: </a:t>
            </a:r>
            <a:r>
              <a:rPr lang="en-US" sz="1200" kern="1200" dirty="0">
                <a:solidFill>
                  <a:schemeClr val="tx1"/>
                </a:solidFill>
                <a:effectLst/>
                <a:latin typeface="+mn-lt"/>
                <a:ea typeface="+mn-ea"/>
                <a:cs typeface="+mn-cs"/>
              </a:rPr>
              <a:t>The program would provide funds and support to secondary schools that implement curriculum which encourage exploration in teaching careers.  It would also support the development of teaching academy magnet high schools across the state. </a:t>
            </a:r>
          </a:p>
          <a:p>
            <a:r>
              <a:rPr lang="en-US" sz="1200" i="1" kern="1200" dirty="0">
                <a:solidFill>
                  <a:schemeClr val="tx1"/>
                </a:solidFill>
                <a:effectLst/>
                <a:latin typeface="+mn-lt"/>
                <a:ea typeface="+mn-ea"/>
                <a:cs typeface="+mn-cs"/>
              </a:rPr>
              <a:t>Paraprofessional Pathway Program: </a:t>
            </a:r>
            <a:r>
              <a:rPr lang="en-US" sz="1200" kern="1200" dirty="0">
                <a:solidFill>
                  <a:schemeClr val="tx1"/>
                </a:solidFill>
                <a:effectLst/>
                <a:latin typeface="+mn-lt"/>
                <a:ea typeface="+mn-ea"/>
                <a:cs typeface="+mn-cs"/>
              </a:rPr>
              <a:t>Again utilizing ESSA funds to support district/preparation program partnerships, PDE would foster pathways to certification for people working as paraprofessionals.  </a:t>
            </a:r>
          </a:p>
          <a:p>
            <a:endParaRPr lang="en-US" dirty="0"/>
          </a:p>
          <a:p>
            <a:r>
              <a:rPr lang="en-US" u="sng" dirty="0"/>
              <a:t>Supporting all Students:</a:t>
            </a:r>
          </a:p>
          <a:p>
            <a:pPr lvl="0"/>
            <a:r>
              <a:rPr lang="en-US" sz="1200" i="1" kern="1200" dirty="0">
                <a:solidFill>
                  <a:schemeClr val="tx1"/>
                </a:solidFill>
                <a:effectLst/>
                <a:latin typeface="+mn-lt"/>
                <a:ea typeface="+mn-ea"/>
                <a:cs typeface="+mn-cs"/>
              </a:rPr>
              <a:t>Ensuring well-rounded, rigorous, and personalized learning experiences for all students  </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Work in this area includes a focus on increasing participation in advanced coursework for all students increasing offerings in high-need districts, improving low-income and minority student representation, and increasing postsecondary enrollment especially for students of color.  The plan also aims to promote equitable access to STEM education by supporting PA’s STEM coalition and its efforts to increase STEM opportunities from early childhood to career in all communities.  A third component will seek to provide awareness and opportunities for student developed career pathway exploration.</a:t>
            </a:r>
          </a:p>
          <a:p>
            <a:pPr lvl="0"/>
            <a:r>
              <a:rPr lang="en-US" sz="1200" i="1" kern="1200" dirty="0">
                <a:solidFill>
                  <a:schemeClr val="tx1"/>
                </a:solidFill>
                <a:effectLst/>
                <a:latin typeface="+mn-lt"/>
                <a:ea typeface="+mn-ea"/>
                <a:cs typeface="+mn-cs"/>
              </a:rPr>
              <a:t>Addressing the needs of students through school-based supports and community partnerships </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In order to support community schools in high poverty areas, the Department will provide technical assistance to specific schools in planning, development and scaling up partnerships between schools and community organizations.  Additionally, a community schools support network will be established statewide.</a:t>
            </a:r>
          </a:p>
          <a:p>
            <a:pPr lvl="0"/>
            <a:r>
              <a:rPr lang="en-US" sz="1200" i="1" kern="1200" dirty="0">
                <a:solidFill>
                  <a:schemeClr val="tx1"/>
                </a:solidFill>
                <a:effectLst/>
                <a:latin typeface="+mn-lt"/>
                <a:ea typeface="+mn-ea"/>
                <a:cs typeface="+mn-cs"/>
              </a:rPr>
              <a:t>Promoting successful transitions in early childhood through postsecondary education </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Components of this part of the plan will include focusing on the key transition points of early childhood to elementary, elementary to middle, middle to high school, and high school to postsecondary.</a:t>
            </a:r>
          </a:p>
          <a:p>
            <a:pPr lvl="0"/>
            <a:r>
              <a:rPr lang="en-US" sz="1200" i="1" kern="1200" dirty="0">
                <a:solidFill>
                  <a:schemeClr val="tx1"/>
                </a:solidFill>
                <a:effectLst/>
                <a:latin typeface="+mn-lt"/>
                <a:ea typeface="+mn-ea"/>
                <a:cs typeface="+mn-cs"/>
              </a:rPr>
              <a:t>Promoting positive school climate and social-emotional learning</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In order to promote positive school climate, the Department will increase participation in the PA School Climate Survey in order to collect more accurate and comprehensive data, implement new professional learning programs, revitalize the Equity and Inclusion Toolkit, and increase bullying prevention work through the Safe Schools Office.</a:t>
            </a:r>
          </a:p>
          <a:p>
            <a:r>
              <a:rPr lang="en-US" sz="1200" kern="1200" dirty="0">
                <a:solidFill>
                  <a:schemeClr val="tx1"/>
                </a:solidFill>
                <a:effectLst/>
                <a:latin typeface="+mn-lt"/>
                <a:ea typeface="+mn-ea"/>
                <a:cs typeface="+mn-cs"/>
              </a:rPr>
              <a:t> </a:t>
            </a:r>
          </a:p>
          <a:p>
            <a:r>
              <a:rPr lang="en-US" dirty="0"/>
              <a:t>Accountability – </a:t>
            </a:r>
          </a:p>
          <a:p>
            <a:r>
              <a:rPr lang="en-US" dirty="0"/>
              <a:t>covered in next few slides</a:t>
            </a:r>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5B4AD12A-6283-4264-95FE-2319F77E7C30}" type="slidenum">
              <a:rPr kumimoji="0" lang="en-US" sz="1200" b="0" i="0" u="none" strike="noStrike" kern="1200" cap="none" spc="0" normalizeH="0" baseline="0" noProof="0" smtClean="0">
                <a:ln>
                  <a:noFill/>
                </a:ln>
                <a:solidFill>
                  <a:prstClr val="black"/>
                </a:solidFill>
                <a:effectLst/>
                <a:uLnTx/>
                <a:uFillTx/>
                <a:latin typeface="Times New Roman"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Times New Roman" charset="0"/>
              <a:ea typeface="+mn-ea"/>
              <a:cs typeface="+mn-cs"/>
            </a:endParaRPr>
          </a:p>
        </p:txBody>
      </p:sp>
    </p:spTree>
    <p:extLst>
      <p:ext uri="{BB962C8B-B14F-4D97-AF65-F5344CB8AC3E}">
        <p14:creationId xmlns:p14="http://schemas.microsoft.com/office/powerpoint/2010/main" val="27720539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nSpc>
                <a:spcPct val="100000"/>
              </a:lnSpc>
              <a:spcBef>
                <a:spcPts val="100"/>
              </a:spcBef>
              <a:spcAft>
                <a:spcPts val="100"/>
              </a:spcAft>
              <a:buNone/>
              <a:defRPr/>
            </a:pPr>
            <a:r>
              <a:rPr lang="en-US" altLang="en-US" sz="1600" b="1" dirty="0"/>
              <a:t>Academic indicators </a:t>
            </a:r>
          </a:p>
          <a:p>
            <a:pPr>
              <a:spcBef>
                <a:spcPts val="100"/>
              </a:spcBef>
              <a:spcAft>
                <a:spcPts val="100"/>
              </a:spcAft>
              <a:defRPr/>
            </a:pPr>
            <a:r>
              <a:rPr lang="en-US" sz="1600" dirty="0"/>
              <a:t>Achievement - % proficient in math and ELA on state assessments</a:t>
            </a:r>
          </a:p>
          <a:p>
            <a:pPr>
              <a:spcBef>
                <a:spcPts val="100"/>
              </a:spcBef>
              <a:spcAft>
                <a:spcPts val="100"/>
              </a:spcAft>
            </a:pPr>
            <a:r>
              <a:rPr lang="en-US" sz="1600" dirty="0"/>
              <a:t>Academic growth</a:t>
            </a:r>
          </a:p>
          <a:p>
            <a:pPr>
              <a:spcBef>
                <a:spcPts val="100"/>
              </a:spcBef>
              <a:spcAft>
                <a:spcPts val="100"/>
              </a:spcAft>
            </a:pPr>
            <a:r>
              <a:rPr lang="en-US" sz="1600" dirty="0"/>
              <a:t>% making progress toward English language proficiency</a:t>
            </a:r>
          </a:p>
          <a:p>
            <a:pPr>
              <a:spcBef>
                <a:spcPts val="100"/>
              </a:spcBef>
              <a:spcAft>
                <a:spcPts val="100"/>
              </a:spcAft>
            </a:pPr>
            <a:r>
              <a:rPr lang="en-US" sz="1600" dirty="0"/>
              <a:t>Adjusted cohort graduation rate</a:t>
            </a:r>
          </a:p>
          <a:p>
            <a:pPr>
              <a:lnSpc>
                <a:spcPct val="100000"/>
              </a:lnSpc>
              <a:spcBef>
                <a:spcPts val="100"/>
              </a:spcBef>
              <a:spcAft>
                <a:spcPts val="100"/>
              </a:spcAft>
              <a:defRPr/>
            </a:pPr>
            <a:endParaRPr lang="en-US" altLang="en-US" sz="1600" b="1" dirty="0"/>
          </a:p>
          <a:p>
            <a:pPr marL="0" indent="0">
              <a:lnSpc>
                <a:spcPct val="100000"/>
              </a:lnSpc>
              <a:spcBef>
                <a:spcPts val="100"/>
              </a:spcBef>
              <a:spcAft>
                <a:spcPts val="100"/>
              </a:spcAft>
              <a:buNone/>
              <a:defRPr/>
            </a:pPr>
            <a:r>
              <a:rPr lang="en-US" altLang="en-US" sz="1600" b="1" dirty="0"/>
              <a:t>School quality indicators</a:t>
            </a:r>
          </a:p>
          <a:p>
            <a:pPr>
              <a:spcBef>
                <a:spcPts val="100"/>
              </a:spcBef>
              <a:spcAft>
                <a:spcPts val="100"/>
              </a:spcAft>
              <a:defRPr/>
            </a:pPr>
            <a:r>
              <a:rPr lang="en-US" altLang="en-US" sz="1600" dirty="0"/>
              <a:t>Chronic Absenteeism and Career Readiness</a:t>
            </a:r>
            <a:r>
              <a:rPr lang="en-US" altLang="en-US" sz="1600" b="1" dirty="0"/>
              <a:t> </a:t>
            </a:r>
          </a:p>
          <a:p>
            <a:endParaRPr lang="en-US" sz="1600" dirty="0"/>
          </a:p>
          <a:p>
            <a:r>
              <a:rPr lang="en-US" sz="1600" b="0" i="0" u="none" strike="noStrike" kern="1200" baseline="0" dirty="0">
                <a:solidFill>
                  <a:schemeClr val="tx1"/>
                </a:solidFill>
                <a:latin typeface="+mn-lt"/>
                <a:ea typeface="+mn-ea"/>
                <a:cs typeface="+mn-cs"/>
              </a:rPr>
              <a:t>Pennsylvania defines chronic absenteeism as the number of students in a school who miss more than 10 percent of school days across the academic year for any reason. 5 A student is absent if they are not physically participating in instruction or instruction-related activities on school grounds or at an approved off-grounds location for at least half of the school day. Any student enrolled for fewer than 60 days in a school will be excluded from the school’s chronic absenteeism rate. </a:t>
            </a:r>
          </a:p>
          <a:p>
            <a:endParaRPr lang="en-US" sz="1600" b="0" i="0" u="none" strike="noStrike" kern="1200" baseline="0" dirty="0">
              <a:solidFill>
                <a:schemeClr val="tx1"/>
              </a:solidFill>
              <a:latin typeface="+mn-lt"/>
              <a:ea typeface="+mn-ea"/>
              <a:cs typeface="+mn-cs"/>
            </a:endParaRPr>
          </a:p>
          <a:p>
            <a:r>
              <a:rPr lang="en-US" sz="1600" b="0" i="0" u="none" strike="noStrike" kern="1200" baseline="0" dirty="0">
                <a:solidFill>
                  <a:schemeClr val="tx1"/>
                </a:solidFill>
                <a:latin typeface="+mn-lt"/>
                <a:ea typeface="+mn-ea"/>
                <a:cs typeface="+mn-cs"/>
              </a:rPr>
              <a:t>Each school’s career readiness indicator reflects the number of students in grades 5, 8, and 11 who demonstrate evidence that they have met Pennsylvania’s Career Education and Work Standards (CEW). Calculations will be applied to schools with a grade 5, 8 and/or 11: </a:t>
            </a:r>
          </a:p>
          <a:p>
            <a:r>
              <a:rPr lang="en-US" sz="1600" b="0" i="0" u="none" strike="noStrike" kern="1200" baseline="0" dirty="0">
                <a:solidFill>
                  <a:schemeClr val="tx1"/>
                </a:solidFill>
                <a:latin typeface="+mn-lt"/>
                <a:ea typeface="+mn-ea"/>
                <a:cs typeface="+mn-cs"/>
              </a:rPr>
              <a:t>1. For schools with a grade 5: The percent of all students and each subgroup9 of students who, by the end of grade 5, demonstrate engagement in career exploration and preparation aligned to the CEW standards by participating in a career exploration and preparation program/curriculum. </a:t>
            </a:r>
          </a:p>
          <a:p>
            <a:r>
              <a:rPr lang="en-US" sz="1600" b="0" i="0" u="none" strike="noStrike" kern="1200" baseline="0" dirty="0">
                <a:solidFill>
                  <a:schemeClr val="tx1"/>
                </a:solidFill>
                <a:latin typeface="+mn-lt"/>
                <a:ea typeface="+mn-ea"/>
                <a:cs typeface="+mn-cs"/>
              </a:rPr>
              <a:t>2. For schools with a grade 8: The percent of all students and each subgroup of students who, by the end of grade 8, create an individualized career plan10 and participate in career preparation activities aligned to the CEW standards. </a:t>
            </a:r>
          </a:p>
          <a:p>
            <a:r>
              <a:rPr lang="en-US" sz="1600" b="0" i="0" u="none" strike="noStrike" kern="1200" baseline="0" dirty="0">
                <a:solidFill>
                  <a:schemeClr val="tx1"/>
                </a:solidFill>
                <a:latin typeface="+mn-lt"/>
                <a:ea typeface="+mn-ea"/>
                <a:cs typeface="+mn-cs"/>
              </a:rPr>
              <a:t>3. For schools with a grade 11: The percent of all students and each subgroup of students who, by the end of grade 11, implement their individualized career plan through ongoing development of a career portfolio and participation in career preparation activities aligned to the CEW standards. </a:t>
            </a:r>
          </a:p>
          <a:p>
            <a:endParaRPr lang="en-US" sz="1600"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5B4AD12A-6283-4264-95FE-2319F77E7C30}" type="slidenum">
              <a:rPr kumimoji="0" lang="en-US" sz="1200" b="0" i="0" u="none" strike="noStrike" kern="1200" cap="none" spc="0" normalizeH="0" baseline="0" noProof="0" smtClean="0">
                <a:ln>
                  <a:noFill/>
                </a:ln>
                <a:solidFill>
                  <a:prstClr val="black"/>
                </a:solidFill>
                <a:effectLst/>
                <a:uLnTx/>
                <a:uFillTx/>
                <a:latin typeface="Times New Roman"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Times New Roman" charset="0"/>
              <a:ea typeface="+mn-ea"/>
              <a:cs typeface="+mn-cs"/>
            </a:endParaRPr>
          </a:p>
        </p:txBody>
      </p:sp>
    </p:spTree>
    <p:extLst>
      <p:ext uri="{BB962C8B-B14F-4D97-AF65-F5344CB8AC3E}">
        <p14:creationId xmlns:p14="http://schemas.microsoft.com/office/powerpoint/2010/main" val="2582082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75"/>
              </a:spcBef>
              <a:spcAft>
                <a:spcPts val="75"/>
              </a:spcAft>
              <a:buClrTx/>
              <a:buSzTx/>
              <a:buFontTx/>
              <a:buNone/>
              <a:tabLst/>
              <a:defRPr/>
            </a:pPr>
            <a:r>
              <a:rPr lang="en-US" sz="1600" dirty="0"/>
              <a:t>Pennsylvania will identify CSI schools in the fall of 2018 and every three years thereafter.</a:t>
            </a:r>
          </a:p>
          <a:p>
            <a:pPr marL="0" indent="0">
              <a:spcBef>
                <a:spcPts val="75"/>
              </a:spcBef>
              <a:spcAft>
                <a:spcPts val="75"/>
              </a:spcAft>
              <a:buNone/>
              <a:defRPr/>
            </a:pPr>
            <a:endParaRPr lang="en-US" altLang="en-US" sz="1500" b="1" u="sng" dirty="0"/>
          </a:p>
          <a:p>
            <a:pPr marL="0" indent="0">
              <a:spcBef>
                <a:spcPts val="75"/>
              </a:spcBef>
              <a:spcAft>
                <a:spcPts val="75"/>
              </a:spcAft>
              <a:buNone/>
              <a:defRPr/>
            </a:pPr>
            <a:r>
              <a:rPr lang="en-US" altLang="en-US" sz="1500" b="1" u="sng" dirty="0"/>
              <a:t>Comprehensive Support &amp; Improvement (CSI) schools</a:t>
            </a:r>
            <a:r>
              <a:rPr lang="en-US" altLang="en-US" sz="1500" b="1" i="1" dirty="0"/>
              <a:t> </a:t>
            </a:r>
          </a:p>
          <a:p>
            <a:pPr>
              <a:spcBef>
                <a:spcPts val="75"/>
              </a:spcBef>
              <a:spcAft>
                <a:spcPts val="75"/>
              </a:spcAft>
              <a:defRPr/>
            </a:pPr>
            <a:r>
              <a:rPr lang="en-US" altLang="en-US" sz="1500" dirty="0"/>
              <a:t>Lowest Performing 5% Title 1 schools:</a:t>
            </a:r>
          </a:p>
          <a:p>
            <a:pPr lvl="1">
              <a:spcBef>
                <a:spcPts val="75"/>
              </a:spcBef>
              <a:spcAft>
                <a:spcPts val="75"/>
              </a:spcAft>
              <a:defRPr/>
            </a:pPr>
            <a:r>
              <a:rPr lang="en-US" altLang="en-US" sz="1500" i="1" dirty="0"/>
              <a:t>lowest achievement &amp; lowest growth based on 2 years of data</a:t>
            </a:r>
          </a:p>
          <a:p>
            <a:pPr lvl="1">
              <a:spcBef>
                <a:spcPts val="75"/>
              </a:spcBef>
              <a:spcAft>
                <a:spcPts val="75"/>
              </a:spcAft>
              <a:defRPr/>
            </a:pPr>
            <a:r>
              <a:rPr lang="en-US" altLang="en-US" sz="1500" i="1" dirty="0"/>
              <a:t>low performance on </a:t>
            </a:r>
            <a:r>
              <a:rPr lang="en-US" altLang="en-US" sz="1500" i="1" u="sng" dirty="0"/>
              <a:t>one</a:t>
            </a:r>
            <a:r>
              <a:rPr lang="en-US" altLang="en-US" sz="1500" i="1" dirty="0"/>
              <a:t> other academic indicator (grad rate; ELP); or </a:t>
            </a:r>
          </a:p>
          <a:p>
            <a:pPr lvl="1">
              <a:spcBef>
                <a:spcPts val="75"/>
              </a:spcBef>
              <a:spcAft>
                <a:spcPts val="75"/>
              </a:spcAft>
              <a:defRPr/>
            </a:pPr>
            <a:r>
              <a:rPr lang="en-US" altLang="en-US" sz="1500" i="1" dirty="0"/>
              <a:t>low performance on </a:t>
            </a:r>
            <a:r>
              <a:rPr lang="en-US" altLang="en-US" sz="1500" i="1" u="sng" dirty="0"/>
              <a:t>both </a:t>
            </a:r>
            <a:r>
              <a:rPr lang="en-US" altLang="en-US" sz="1500" i="1" dirty="0"/>
              <a:t>school quality indicators</a:t>
            </a:r>
          </a:p>
          <a:p>
            <a:r>
              <a:rPr lang="en-US" dirty="0"/>
              <a:t>• </a:t>
            </a:r>
            <a:r>
              <a:rPr lang="en-US" b="1" i="1" dirty="0"/>
              <a:t>Lowest-Performing Schools: </a:t>
            </a:r>
            <a:r>
              <a:rPr lang="en-US" dirty="0"/>
              <a:t>Pennsylvania’s three-step approach for identifying the lowest 5 percent of Title I schools is set forth above.</a:t>
            </a:r>
          </a:p>
          <a:p>
            <a:r>
              <a:rPr lang="en-US" dirty="0"/>
              <a:t>• </a:t>
            </a:r>
            <a:r>
              <a:rPr lang="en-US" b="1" i="1" dirty="0"/>
              <a:t>Schools with Low High School Graduation Rates: </a:t>
            </a:r>
            <a:r>
              <a:rPr lang="en-US" dirty="0"/>
              <a:t>Pennsylvania will report both four- and five-year graduation </a:t>
            </a:r>
            <a:r>
              <a:rPr lang="en-US" dirty="0" err="1"/>
              <a:t>rates,and</a:t>
            </a:r>
            <a:r>
              <a:rPr lang="en-US" dirty="0"/>
              <a:t> average the two rates for purposes of annual meaningful differentiation determinations, including CSI identification. Pennsylvania will identify any high school with a resulting graduation rate at or below 67 percent.</a:t>
            </a:r>
          </a:p>
          <a:p>
            <a:r>
              <a:rPr lang="en-US" dirty="0"/>
              <a:t>• </a:t>
            </a:r>
            <a:r>
              <a:rPr lang="en-US" b="1" i="1" dirty="0"/>
              <a:t>Schools with Chronically Low-Performing Subgroups: </a:t>
            </a:r>
            <a:r>
              <a:rPr lang="en-US" dirty="0"/>
              <a:t>Title I schools identified for </a:t>
            </a:r>
            <a:r>
              <a:rPr lang="en-US" u="sng" dirty="0"/>
              <a:t>A</a:t>
            </a:r>
            <a:r>
              <a:rPr lang="en-US" dirty="0"/>
              <a:t>dditional Targeted Support and Improvement that fail to satisfy Pennsylvania’s exit criteria over a four-year span will be identified for CSI. (A-TSI)</a:t>
            </a:r>
          </a:p>
          <a:p>
            <a:endParaRPr lang="en-US" dirty="0"/>
          </a:p>
          <a:p>
            <a:r>
              <a:rPr lang="en-US" b="1" u="sng" dirty="0"/>
              <a:t>STEP ONE:</a:t>
            </a:r>
          </a:p>
          <a:p>
            <a:r>
              <a:rPr lang="en-US" dirty="0"/>
              <a:t>Pennsylvania will initially categorize schools as eligible for identification based on performance in two domains—academic achievement and academic growth. </a:t>
            </a:r>
          </a:p>
          <a:p>
            <a:pPr marL="171450" indent="-171450">
              <a:buFont typeface="Arial" panose="020B0604020202020204" pitchFamily="34" charset="0"/>
              <a:buChar char="•"/>
            </a:pPr>
            <a:r>
              <a:rPr lang="en-US" dirty="0"/>
              <a:t>The achievement measure will be derived from a weighted average of the percentage of students scoring proficient or advanced on state assessments in English language arts and mathematics combined over two years. </a:t>
            </a:r>
          </a:p>
          <a:p>
            <a:pPr marL="171450" indent="-171450">
              <a:buFont typeface="Arial" panose="020B0604020202020204" pitchFamily="34" charset="0"/>
              <a:buChar char="•"/>
            </a:pPr>
            <a:r>
              <a:rPr lang="en-US" dirty="0"/>
              <a:t>These same achievement data will inform the calculation of growth measures using the Pennsylvania Value-Added Assessment System (Average Growth Index); again, Pennsylvania will use the average of two years of measures across subjects.</a:t>
            </a:r>
          </a:p>
          <a:p>
            <a:endParaRPr lang="en-US" dirty="0"/>
          </a:p>
          <a:p>
            <a:r>
              <a:rPr lang="en-US" dirty="0"/>
              <a:t>Achievement and growth scores will be plotted to allow the state to identify a subset of schools exhibiting the lowest performance in both domains on a scatter plot. Within Quadrant 3 of the scatter plot, cut points will be set that denote inadequate school performance for both achievement and growth.  </a:t>
            </a:r>
          </a:p>
          <a:p>
            <a:pPr marL="171450" indent="-171450">
              <a:buFont typeface="Arial" panose="020B0604020202020204" pitchFamily="34" charset="0"/>
              <a:buChar char="•"/>
            </a:pPr>
            <a:r>
              <a:rPr lang="en-US" dirty="0"/>
              <a:t>Cut points will be established using median academic proficiency within quadrant 3 and a growth standard associated with less than expected academic growth, one of two options outlined in the approved state plan.  </a:t>
            </a:r>
          </a:p>
          <a:p>
            <a:pPr marL="171450" indent="-171450">
              <a:buFont typeface="Arial" panose="020B0604020202020204" pitchFamily="34" charset="0"/>
              <a:buChar char="•"/>
            </a:pPr>
            <a:r>
              <a:rPr lang="en-US" dirty="0"/>
              <a:t>Adjustments may be made to the AGI cut based on evaluation of final data sets, consultation with the TAC, and a desire to balance the composition of schools identified.</a:t>
            </a:r>
          </a:p>
          <a:p>
            <a:endParaRPr lang="en-US" dirty="0"/>
          </a:p>
          <a:p>
            <a:r>
              <a:rPr lang="en-US" b="1" u="sng" dirty="0"/>
              <a:t>STEP TWO:</a:t>
            </a:r>
          </a:p>
          <a:p>
            <a:r>
              <a:rPr lang="en-US" dirty="0"/>
              <a:t>PA will next examine the performance of low achievement and low growth schools on the remaining accountability indicators as available based on school configuration and minimum N-size.  These indicators fall in two main categories, as defined by the ESSA.</a:t>
            </a:r>
          </a:p>
          <a:p>
            <a:endParaRPr lang="en-US" dirty="0"/>
          </a:p>
          <a:p>
            <a:pPr lvl="1"/>
            <a:r>
              <a:rPr lang="en-US" b="1" u="sng" dirty="0"/>
              <a:t>Substantially Weighted Indicators</a:t>
            </a:r>
            <a:r>
              <a:rPr lang="en-US" dirty="0"/>
              <a:t>:</a:t>
            </a:r>
          </a:p>
          <a:p>
            <a:pPr marL="628650" lvl="1" indent="-171450">
              <a:buFont typeface="Arial" panose="020B0604020202020204" pitchFamily="34" charset="0"/>
              <a:buChar char="•"/>
            </a:pPr>
            <a:r>
              <a:rPr lang="en-US" dirty="0"/>
              <a:t>Adjusted Cohort Graduation Rate –percentage of students in a school who earn a high school diploma within four or five years.  Pennsylvania will take the number of graduates in both cohorts for each year in the two-year window for each annual meaningful differentiation determination and compute an average from these four values.</a:t>
            </a:r>
          </a:p>
          <a:p>
            <a:pPr marL="628650" lvl="1" indent="-171450">
              <a:buFont typeface="Arial" panose="020B0604020202020204" pitchFamily="34" charset="0"/>
              <a:buChar char="•"/>
            </a:pPr>
            <a:r>
              <a:rPr lang="en-US" dirty="0"/>
              <a:t>English Learners’ Proficiency – EL Proficiency is determined based on the percentage of students who either met their improvement target or attainment level.</a:t>
            </a:r>
          </a:p>
          <a:p>
            <a:pPr marL="628650" lvl="1" indent="-171450">
              <a:buFont typeface="Arial" panose="020B0604020202020204" pitchFamily="34" charset="0"/>
              <a:buChar char="•"/>
            </a:pPr>
            <a:endParaRPr lang="en-US" dirty="0"/>
          </a:p>
          <a:p>
            <a:pPr marL="457200" lvl="1" indent="0">
              <a:buFont typeface="Arial" panose="020B0604020202020204" pitchFamily="34" charset="0"/>
              <a:buNone/>
            </a:pPr>
            <a:r>
              <a:rPr lang="en-US" b="1" u="sng" dirty="0"/>
              <a:t>School Quality/Student Success Indicators: Chronic Absenteeism and Career Readiness</a:t>
            </a:r>
            <a:r>
              <a:rPr lang="en-US" b="0" u="none" dirty="0"/>
              <a:t>:</a:t>
            </a:r>
          </a:p>
          <a:p>
            <a:pPr marL="628650" lvl="1" indent="-171450">
              <a:buFont typeface="Arial" panose="020B0604020202020204" pitchFamily="34" charset="0"/>
              <a:buChar char="•"/>
            </a:pPr>
            <a:r>
              <a:rPr lang="en-US" dirty="0"/>
              <a:t>Chronic Absenteeism – Expressed as regular Attendance (two years of data) is determined based on the number of students enrolled for 60 or more school days and present 90 percent or more of school days.</a:t>
            </a:r>
          </a:p>
          <a:p>
            <a:pPr marL="628650" lvl="1" indent="-171450">
              <a:buFont typeface="Arial" panose="020B0604020202020204" pitchFamily="34" charset="0"/>
              <a:buChar char="•"/>
            </a:pPr>
            <a:r>
              <a:rPr lang="en-US" dirty="0"/>
              <a:t>Career Readiness (one year of data in first year) – Determined based on the percentage of students who submit their required pieces of evidence, divided by the total number of full year academic students.</a:t>
            </a:r>
          </a:p>
          <a:p>
            <a:pPr marL="0" indent="0">
              <a:buFont typeface="Arial" panose="020B0604020202020204" pitchFamily="34" charset="0"/>
              <a:buNone/>
            </a:pPr>
            <a:endParaRPr lang="en-US" dirty="0"/>
          </a:p>
          <a:p>
            <a:pPr marL="0" indent="0">
              <a:buFont typeface="Arial" panose="020B0604020202020204" pitchFamily="34" charset="0"/>
              <a:buNone/>
            </a:pPr>
            <a:r>
              <a:rPr lang="en-US" dirty="0"/>
              <a:t>*Schools for which only one School Quality/Student Success indicator is available, and that fall in the bottom quartile of performance for that indicator, will also be identified for CSI.</a:t>
            </a:r>
          </a:p>
          <a:p>
            <a:endParaRPr lang="en-US" dirty="0"/>
          </a:p>
          <a:p>
            <a:r>
              <a:rPr lang="en-US" sz="1200" kern="1200" dirty="0">
                <a:solidFill>
                  <a:schemeClr val="tx1"/>
                </a:solidFill>
                <a:effectLst/>
                <a:latin typeface="+mn-lt"/>
                <a:ea typeface="+mn-ea"/>
                <a:cs typeface="+mn-cs"/>
              </a:rPr>
              <a:t>One of the following next steps will occur to finally identify the lowest-performing 5 percent of all schools: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Number of schools identified from Steps 1 and 2 equals 5% of Title I schools: These schools are identified for CSI.</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Number of schools identified from Steps 1 and 2 exceeds 5% of Title I schools: Step 2 cut point will be adjusted from bottom quartile to bottom quintile, or if necessary, the bottom decile.</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Number of schools identified from Steps 1 and 2 is less than 5% of Title I school: Step 2 cut point will be adjusted from the bottom quartile to the bottom third.</a:t>
            </a:r>
          </a:p>
          <a:p>
            <a:endParaRPr lang="en-US" dirty="0"/>
          </a:p>
          <a:p>
            <a:r>
              <a:rPr lang="en-US" b="1" u="sng" dirty="0"/>
              <a:t>STEP THREE:</a:t>
            </a:r>
          </a:p>
          <a:p>
            <a:r>
              <a:rPr lang="en-US" dirty="0"/>
              <a:t>ESSA requires that States identify all public high schools in the state failing to graduate one third or more of their students. PA will identify any such high </a:t>
            </a:r>
          </a:p>
          <a:p>
            <a:r>
              <a:rPr lang="en-US" dirty="0"/>
              <a:t>schools not already identified in steps 1 and 2 through evaluation of the four- and five- year adjusted cohort graduation rates. Pennsylvania will identify any such high schools not already identified through Steps 1 and 2 through evaluation of the four- and five-year adjusted cohort graduation rates. Pennsylvania will take the two rates for each year in the two-year window for each annual meaningful differentiation determination and compute a weighted average from these four values.</a:t>
            </a:r>
          </a:p>
          <a:p>
            <a:endParaRPr lang="en-US" dirty="0"/>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u="sng" dirty="0"/>
              <a:t>Additional TARGETED SUPPORT AND IMPROVEMENT:</a:t>
            </a:r>
          </a:p>
          <a:p>
            <a:r>
              <a:rPr lang="en-US" dirty="0"/>
              <a:t>Beginning 2018-19, Pennsylvania proposes to annually identify TSI schools using the state’s overall approach to CSI determinations. To ensure clarity for the education community, as well as sufficient supports for schools experiencing the most significant challenges with student group performance, Pennsylvania proposes to identify TSI  schools in a manner consistent with its overall approach to annual meaningful differentiation and CSI identification.</a:t>
            </a:r>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3C0DDAA2-1C43-4F84-BCB8-BB799C3B521C}" type="slidenum">
              <a:rPr kumimoji="0" lang="en-US" sz="1200" b="0" i="0" u="none" strike="noStrike" kern="1200" cap="none" spc="0" normalizeH="0" baseline="0" noProof="0" smtClean="0">
                <a:ln>
                  <a:noFill/>
                </a:ln>
                <a:solidFill>
                  <a:prstClr val="black"/>
                </a:solidFill>
                <a:effectLst/>
                <a:uLnTx/>
                <a:uFillTx/>
                <a:latin typeface="Times New Roman"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Times New Roman" charset="0"/>
              <a:ea typeface="+mn-ea"/>
              <a:cs typeface="+mn-cs"/>
            </a:endParaRPr>
          </a:p>
        </p:txBody>
      </p:sp>
    </p:spTree>
    <p:extLst>
      <p:ext uri="{BB962C8B-B14F-4D97-AF65-F5344CB8AC3E}">
        <p14:creationId xmlns:p14="http://schemas.microsoft.com/office/powerpoint/2010/main" val="13835549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Did we clarify if it is only CSI standard year of initial ID? Or is it also year of current identification (i.e. 2022 for next round)?</a:t>
            </a:r>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3C0DDAA2-1C43-4F84-BCB8-BB799C3B521C}" type="slidenum">
              <a:rPr kumimoji="0" lang="en-US" sz="1200" b="0" i="0" u="none" strike="noStrike" kern="1200" cap="none" spc="0" normalizeH="0" baseline="0" noProof="0" smtClean="0">
                <a:ln>
                  <a:noFill/>
                </a:ln>
                <a:solidFill>
                  <a:prstClr val="black"/>
                </a:solidFill>
                <a:effectLst/>
                <a:uLnTx/>
                <a:uFillTx/>
                <a:latin typeface="Times New Roman"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Times New Roman" charset="0"/>
              <a:ea typeface="+mn-ea"/>
              <a:cs typeface="+mn-cs"/>
            </a:endParaRPr>
          </a:p>
        </p:txBody>
      </p:sp>
    </p:spTree>
    <p:extLst>
      <p:ext uri="{BB962C8B-B14F-4D97-AF65-F5344CB8AC3E}">
        <p14:creationId xmlns:p14="http://schemas.microsoft.com/office/powerpoint/2010/main" val="20326623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dirty="0"/>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07A5922E-1E81-4917-86EF-FF5DEA8DB357}" type="slidenum">
              <a:rPr lang="en-US"/>
              <a:pPr>
                <a:defRPr/>
              </a:pPr>
              <a:t>‹#›</a:t>
            </a:fld>
            <a:endParaRPr lang="en-US" dirty="0"/>
          </a:p>
        </p:txBody>
      </p:sp>
    </p:spTree>
    <p:extLst>
      <p:ext uri="{BB962C8B-B14F-4D97-AF65-F5344CB8AC3E}">
        <p14:creationId xmlns:p14="http://schemas.microsoft.com/office/powerpoint/2010/main" val="26619444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67103797-1036-4412-A209-15D6950F27DA}" type="slidenum">
              <a:rPr lang="en-US"/>
              <a:pPr>
                <a:defRPr/>
              </a:pPr>
              <a:t>‹#›</a:t>
            </a:fld>
            <a:endParaRPr lang="en-US" dirty="0"/>
          </a:p>
        </p:txBody>
      </p:sp>
    </p:spTree>
    <p:extLst>
      <p:ext uri="{BB962C8B-B14F-4D97-AF65-F5344CB8AC3E}">
        <p14:creationId xmlns:p14="http://schemas.microsoft.com/office/powerpoint/2010/main" val="33124816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09600"/>
            <a:ext cx="2590800" cy="5334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09600"/>
            <a:ext cx="7569200" cy="5334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080EB0AB-8886-4318-82B7-1CEBD05F4AA0}" type="slidenum">
              <a:rPr lang="en-US"/>
              <a:pPr>
                <a:defRPr/>
              </a:pPr>
              <a:t>‹#›</a:t>
            </a:fld>
            <a:endParaRPr lang="en-US" dirty="0"/>
          </a:p>
        </p:txBody>
      </p:sp>
    </p:spTree>
    <p:extLst>
      <p:ext uri="{BB962C8B-B14F-4D97-AF65-F5344CB8AC3E}">
        <p14:creationId xmlns:p14="http://schemas.microsoft.com/office/powerpoint/2010/main" val="31738003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0683CEA7-B93C-459F-BC82-A5087778A7BD}" type="slidenum">
              <a:rPr lang="en-US" smtClean="0"/>
              <a:pPr>
                <a:defRPr/>
              </a:pPr>
              <a:t>‹#›</a:t>
            </a:fld>
            <a:endParaRPr lang="en-US" dirty="0"/>
          </a:p>
        </p:txBody>
      </p:sp>
    </p:spTree>
    <p:extLst>
      <p:ext uri="{BB962C8B-B14F-4D97-AF65-F5344CB8AC3E}">
        <p14:creationId xmlns:p14="http://schemas.microsoft.com/office/powerpoint/2010/main" val="20170452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F30D32EB-814D-4983-94E8-A68D9AD264A5}" type="slidenum">
              <a:rPr lang="en-US"/>
              <a:pPr>
                <a:defRPr/>
              </a:pPr>
              <a:t>‹#›</a:t>
            </a:fld>
            <a:endParaRPr lang="en-US" dirty="0"/>
          </a:p>
        </p:txBody>
      </p:sp>
    </p:spTree>
    <p:extLst>
      <p:ext uri="{BB962C8B-B14F-4D97-AF65-F5344CB8AC3E}">
        <p14:creationId xmlns:p14="http://schemas.microsoft.com/office/powerpoint/2010/main" val="15329425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02DB9982-1246-47A7-B1E6-A568A55ACF3F}" type="slidenum">
              <a:rPr lang="en-US"/>
              <a:pPr>
                <a:defRPr/>
              </a:pPr>
              <a:t>‹#›</a:t>
            </a:fld>
            <a:endParaRPr lang="en-US" dirty="0"/>
          </a:p>
        </p:txBody>
      </p:sp>
    </p:spTree>
    <p:extLst>
      <p:ext uri="{BB962C8B-B14F-4D97-AF65-F5344CB8AC3E}">
        <p14:creationId xmlns:p14="http://schemas.microsoft.com/office/powerpoint/2010/main" val="8418892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3962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3962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pPr>
              <a:defRPr/>
            </a:pPr>
            <a:endParaRPr lang="en-US" dirty="0"/>
          </a:p>
        </p:txBody>
      </p:sp>
      <p:sp>
        <p:nvSpPr>
          <p:cNvPr id="6" name="Footer Placeholder 5"/>
          <p:cNvSpPr>
            <a:spLocks noGrp="1"/>
          </p:cNvSpPr>
          <p:nvPr>
            <p:ph type="ftr" sz="quarter" idx="11"/>
          </p:nvPr>
        </p:nvSpPr>
        <p:spPr/>
        <p:txBody>
          <a:bodyPr/>
          <a:lstStyle>
            <a:lvl1pPr>
              <a:defRPr/>
            </a:lvl1pPr>
          </a:lstStyle>
          <a:p>
            <a:pPr>
              <a:defRPr/>
            </a:pPr>
            <a:endParaRPr lang="en-US" dirty="0"/>
          </a:p>
        </p:txBody>
      </p:sp>
      <p:sp>
        <p:nvSpPr>
          <p:cNvPr id="7" name="Slide Number Placeholder 6"/>
          <p:cNvSpPr>
            <a:spLocks noGrp="1"/>
          </p:cNvSpPr>
          <p:nvPr>
            <p:ph type="sldNum" sz="quarter" idx="12"/>
          </p:nvPr>
        </p:nvSpPr>
        <p:spPr/>
        <p:txBody>
          <a:bodyPr/>
          <a:lstStyle>
            <a:lvl1pPr>
              <a:defRPr/>
            </a:lvl1pPr>
          </a:lstStyle>
          <a:p>
            <a:pPr>
              <a:defRPr/>
            </a:pPr>
            <a:fld id="{694EE92E-7058-4D2B-B31F-716D1066C407}" type="slidenum">
              <a:rPr lang="en-US"/>
              <a:pPr>
                <a:defRPr/>
              </a:pPr>
              <a:t>‹#›</a:t>
            </a:fld>
            <a:endParaRPr lang="en-US" dirty="0"/>
          </a:p>
        </p:txBody>
      </p:sp>
    </p:spTree>
    <p:extLst>
      <p:ext uri="{BB962C8B-B14F-4D97-AF65-F5344CB8AC3E}">
        <p14:creationId xmlns:p14="http://schemas.microsoft.com/office/powerpoint/2010/main" val="17332659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pPr>
              <a:defRPr/>
            </a:pPr>
            <a:endParaRPr lang="en-US" dirty="0"/>
          </a:p>
        </p:txBody>
      </p:sp>
      <p:sp>
        <p:nvSpPr>
          <p:cNvPr id="8" name="Footer Placeholder 7"/>
          <p:cNvSpPr>
            <a:spLocks noGrp="1"/>
          </p:cNvSpPr>
          <p:nvPr>
            <p:ph type="ftr" sz="quarter" idx="11"/>
          </p:nvPr>
        </p:nvSpPr>
        <p:spPr/>
        <p:txBody>
          <a:bodyPr/>
          <a:lstStyle>
            <a:lvl1pPr>
              <a:defRPr/>
            </a:lvl1pPr>
          </a:lstStyle>
          <a:p>
            <a:pPr>
              <a:defRPr/>
            </a:pPr>
            <a:endParaRPr lang="en-US" dirty="0"/>
          </a:p>
        </p:txBody>
      </p:sp>
      <p:sp>
        <p:nvSpPr>
          <p:cNvPr id="9" name="Slide Number Placeholder 8"/>
          <p:cNvSpPr>
            <a:spLocks noGrp="1"/>
          </p:cNvSpPr>
          <p:nvPr>
            <p:ph type="sldNum" sz="quarter" idx="12"/>
          </p:nvPr>
        </p:nvSpPr>
        <p:spPr/>
        <p:txBody>
          <a:bodyPr/>
          <a:lstStyle>
            <a:lvl1pPr>
              <a:defRPr/>
            </a:lvl1pPr>
          </a:lstStyle>
          <a:p>
            <a:pPr>
              <a:defRPr/>
            </a:pPr>
            <a:fld id="{754ABAE2-4651-434B-B43F-EDF2E4FCD16D}" type="slidenum">
              <a:rPr lang="en-US"/>
              <a:pPr>
                <a:defRPr/>
              </a:pPr>
              <a:t>‹#›</a:t>
            </a:fld>
            <a:endParaRPr lang="en-US" dirty="0"/>
          </a:p>
        </p:txBody>
      </p:sp>
    </p:spTree>
    <p:extLst>
      <p:ext uri="{BB962C8B-B14F-4D97-AF65-F5344CB8AC3E}">
        <p14:creationId xmlns:p14="http://schemas.microsoft.com/office/powerpoint/2010/main" val="218120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pPr>
              <a:defRPr/>
            </a:pPr>
            <a:endParaRPr lang="en-US" dirty="0"/>
          </a:p>
        </p:txBody>
      </p:sp>
      <p:sp>
        <p:nvSpPr>
          <p:cNvPr id="4" name="Footer Placeholder 3"/>
          <p:cNvSpPr>
            <a:spLocks noGrp="1"/>
          </p:cNvSpPr>
          <p:nvPr>
            <p:ph type="ftr" sz="quarter" idx="11"/>
          </p:nvPr>
        </p:nvSpPr>
        <p:spPr/>
        <p:txBody>
          <a:bodyPr/>
          <a:lstStyle>
            <a:lvl1pPr>
              <a:defRPr/>
            </a:lvl1pPr>
          </a:lstStyle>
          <a:p>
            <a:pPr>
              <a:defRPr/>
            </a:pPr>
            <a:endParaRPr lang="en-US" dirty="0"/>
          </a:p>
        </p:txBody>
      </p:sp>
      <p:sp>
        <p:nvSpPr>
          <p:cNvPr id="5" name="Slide Number Placeholder 4"/>
          <p:cNvSpPr>
            <a:spLocks noGrp="1"/>
          </p:cNvSpPr>
          <p:nvPr>
            <p:ph type="sldNum" sz="quarter" idx="12"/>
          </p:nvPr>
        </p:nvSpPr>
        <p:spPr/>
        <p:txBody>
          <a:bodyPr/>
          <a:lstStyle>
            <a:lvl1pPr>
              <a:defRPr/>
            </a:lvl1pPr>
          </a:lstStyle>
          <a:p>
            <a:pPr>
              <a:defRPr/>
            </a:pPr>
            <a:fld id="{3341BC46-98AC-4C96-BDBA-0CEF9D9B11FD}" type="slidenum">
              <a:rPr lang="en-US"/>
              <a:pPr>
                <a:defRPr/>
              </a:pPr>
              <a:t>‹#›</a:t>
            </a:fld>
            <a:endParaRPr lang="en-US" dirty="0"/>
          </a:p>
        </p:txBody>
      </p:sp>
    </p:spTree>
    <p:extLst>
      <p:ext uri="{BB962C8B-B14F-4D97-AF65-F5344CB8AC3E}">
        <p14:creationId xmlns:p14="http://schemas.microsoft.com/office/powerpoint/2010/main" val="14537337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endParaRPr lang="en-US" dirty="0"/>
          </a:p>
        </p:txBody>
      </p:sp>
      <p:sp>
        <p:nvSpPr>
          <p:cNvPr id="3" name="Footer Placeholder 2"/>
          <p:cNvSpPr>
            <a:spLocks noGrp="1"/>
          </p:cNvSpPr>
          <p:nvPr>
            <p:ph type="ftr" sz="quarter" idx="11"/>
          </p:nvPr>
        </p:nvSpPr>
        <p:spPr/>
        <p:txBody>
          <a:bodyPr/>
          <a:lstStyle>
            <a:lvl1pPr>
              <a:defRPr/>
            </a:lvl1pPr>
          </a:lstStyle>
          <a:p>
            <a:pPr>
              <a:defRPr/>
            </a:pPr>
            <a:endParaRPr lang="en-US" dirty="0"/>
          </a:p>
        </p:txBody>
      </p:sp>
      <p:sp>
        <p:nvSpPr>
          <p:cNvPr id="4" name="Slide Number Placeholder 3"/>
          <p:cNvSpPr>
            <a:spLocks noGrp="1"/>
          </p:cNvSpPr>
          <p:nvPr>
            <p:ph type="sldNum" sz="quarter" idx="12"/>
          </p:nvPr>
        </p:nvSpPr>
        <p:spPr/>
        <p:txBody>
          <a:bodyPr/>
          <a:lstStyle>
            <a:lvl1pPr>
              <a:defRPr/>
            </a:lvl1pPr>
          </a:lstStyle>
          <a:p>
            <a:pPr>
              <a:defRPr/>
            </a:pPr>
            <a:fld id="{0FEE5E9F-5D2E-4B06-9B27-EE80C6B58E08}" type="slidenum">
              <a:rPr lang="en-US"/>
              <a:pPr>
                <a:defRPr/>
              </a:pPr>
              <a:t>‹#›</a:t>
            </a:fld>
            <a:endParaRPr lang="en-US" dirty="0"/>
          </a:p>
        </p:txBody>
      </p:sp>
    </p:spTree>
    <p:extLst>
      <p:ext uri="{BB962C8B-B14F-4D97-AF65-F5344CB8AC3E}">
        <p14:creationId xmlns:p14="http://schemas.microsoft.com/office/powerpoint/2010/main" val="36448669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US" dirty="0"/>
          </a:p>
        </p:txBody>
      </p:sp>
      <p:sp>
        <p:nvSpPr>
          <p:cNvPr id="6" name="Footer Placeholder 5"/>
          <p:cNvSpPr>
            <a:spLocks noGrp="1"/>
          </p:cNvSpPr>
          <p:nvPr>
            <p:ph type="ftr" sz="quarter" idx="11"/>
          </p:nvPr>
        </p:nvSpPr>
        <p:spPr/>
        <p:txBody>
          <a:bodyPr/>
          <a:lstStyle>
            <a:lvl1pPr>
              <a:defRPr/>
            </a:lvl1pPr>
          </a:lstStyle>
          <a:p>
            <a:pPr>
              <a:defRPr/>
            </a:pPr>
            <a:endParaRPr lang="en-US" dirty="0"/>
          </a:p>
        </p:txBody>
      </p:sp>
      <p:sp>
        <p:nvSpPr>
          <p:cNvPr id="7" name="Slide Number Placeholder 6"/>
          <p:cNvSpPr>
            <a:spLocks noGrp="1"/>
          </p:cNvSpPr>
          <p:nvPr>
            <p:ph type="sldNum" sz="quarter" idx="12"/>
          </p:nvPr>
        </p:nvSpPr>
        <p:spPr/>
        <p:txBody>
          <a:bodyPr/>
          <a:lstStyle>
            <a:lvl1pPr>
              <a:defRPr/>
            </a:lvl1pPr>
          </a:lstStyle>
          <a:p>
            <a:pPr>
              <a:defRPr/>
            </a:pPr>
            <a:fld id="{87960E62-08BD-4D18-88A6-4894DE1C4AC7}" type="slidenum">
              <a:rPr lang="en-US"/>
              <a:pPr>
                <a:defRPr/>
              </a:pPr>
              <a:t>‹#›</a:t>
            </a:fld>
            <a:endParaRPr lang="en-US" dirty="0"/>
          </a:p>
        </p:txBody>
      </p:sp>
    </p:spTree>
    <p:extLst>
      <p:ext uri="{BB962C8B-B14F-4D97-AF65-F5344CB8AC3E}">
        <p14:creationId xmlns:p14="http://schemas.microsoft.com/office/powerpoint/2010/main" val="30185002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US" dirty="0"/>
          </a:p>
        </p:txBody>
      </p:sp>
      <p:sp>
        <p:nvSpPr>
          <p:cNvPr id="6" name="Footer Placeholder 5"/>
          <p:cNvSpPr>
            <a:spLocks noGrp="1"/>
          </p:cNvSpPr>
          <p:nvPr>
            <p:ph type="ftr" sz="quarter" idx="11"/>
          </p:nvPr>
        </p:nvSpPr>
        <p:spPr/>
        <p:txBody>
          <a:bodyPr/>
          <a:lstStyle>
            <a:lvl1pPr>
              <a:defRPr/>
            </a:lvl1pPr>
          </a:lstStyle>
          <a:p>
            <a:pPr>
              <a:defRPr/>
            </a:pPr>
            <a:endParaRPr lang="en-US" dirty="0"/>
          </a:p>
        </p:txBody>
      </p:sp>
      <p:sp>
        <p:nvSpPr>
          <p:cNvPr id="7" name="Slide Number Placeholder 6"/>
          <p:cNvSpPr>
            <a:spLocks noGrp="1"/>
          </p:cNvSpPr>
          <p:nvPr>
            <p:ph type="sldNum" sz="quarter" idx="12"/>
          </p:nvPr>
        </p:nvSpPr>
        <p:spPr/>
        <p:txBody>
          <a:bodyPr/>
          <a:lstStyle>
            <a:lvl1pPr>
              <a:defRPr/>
            </a:lvl1pPr>
          </a:lstStyle>
          <a:p>
            <a:pPr>
              <a:defRPr/>
            </a:pPr>
            <a:fld id="{6F8C333A-456C-4CAA-AFBB-C42BCF67EA53}" type="slidenum">
              <a:rPr lang="en-US"/>
              <a:pPr>
                <a:defRPr/>
              </a:pPr>
              <a:t>‹#›</a:t>
            </a:fld>
            <a:endParaRPr lang="en-US" dirty="0"/>
          </a:p>
        </p:txBody>
      </p:sp>
    </p:spTree>
    <p:extLst>
      <p:ext uri="{BB962C8B-B14F-4D97-AF65-F5344CB8AC3E}">
        <p14:creationId xmlns:p14="http://schemas.microsoft.com/office/powerpoint/2010/main" val="35342664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bwMode="auto">
          <a:xfrm>
            <a:off x="914400" y="609600"/>
            <a:ext cx="103632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5363" name="Rectangle 3"/>
          <p:cNvSpPr>
            <a:spLocks noGrp="1" noChangeArrowheads="1"/>
          </p:cNvSpPr>
          <p:nvPr>
            <p:ph type="body" idx="1"/>
          </p:nvPr>
        </p:nvSpPr>
        <p:spPr bwMode="auto">
          <a:xfrm>
            <a:off x="914400" y="1981200"/>
            <a:ext cx="10363200" cy="3962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914400" y="60960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atin typeface="+mn-lt"/>
              </a:defRPr>
            </a:lvl1pPr>
          </a:lstStyle>
          <a:p>
            <a:pPr>
              <a:defRPr/>
            </a:pPr>
            <a:endParaRPr lang="en-US" dirty="0"/>
          </a:p>
        </p:txBody>
      </p:sp>
      <p:sp>
        <p:nvSpPr>
          <p:cNvPr id="1029" name="Rectangle 5"/>
          <p:cNvSpPr>
            <a:spLocks noGrp="1" noChangeArrowheads="1"/>
          </p:cNvSpPr>
          <p:nvPr>
            <p:ph type="ftr" sz="quarter" idx="3"/>
          </p:nvPr>
        </p:nvSpPr>
        <p:spPr bwMode="auto">
          <a:xfrm>
            <a:off x="4165600" y="6096000"/>
            <a:ext cx="3860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atin typeface="+mn-lt"/>
              </a:defRPr>
            </a:lvl1pPr>
          </a:lstStyle>
          <a:p>
            <a:pPr>
              <a:defRPr/>
            </a:pPr>
            <a:endParaRPr lang="en-US" dirty="0"/>
          </a:p>
        </p:txBody>
      </p:sp>
      <p:sp>
        <p:nvSpPr>
          <p:cNvPr id="1030" name="Rectangle 6"/>
          <p:cNvSpPr>
            <a:spLocks noGrp="1" noChangeArrowheads="1"/>
          </p:cNvSpPr>
          <p:nvPr>
            <p:ph type="sldNum" sz="quarter" idx="4"/>
          </p:nvPr>
        </p:nvSpPr>
        <p:spPr bwMode="auto">
          <a:xfrm>
            <a:off x="8737600" y="60960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atin typeface="+mn-lt"/>
              </a:defRPr>
            </a:lvl1pPr>
          </a:lstStyle>
          <a:p>
            <a:pPr>
              <a:defRPr/>
            </a:pPr>
            <a:fld id="{0683CEA7-B93C-459F-BC82-A5087778A7BD}" type="slidenum">
              <a:rPr lang="en-US"/>
              <a:pPr>
                <a:defRPr/>
              </a:pPr>
              <a:t>‹#›</a:t>
            </a:fld>
            <a:endParaRPr lang="en-US" dirty="0"/>
          </a:p>
        </p:txBody>
      </p:sp>
      <p:pic>
        <p:nvPicPr>
          <p:cNvPr id="15369" name="Picture 9" descr="PPbackground09logojusttag"/>
          <p:cNvPicPr>
            <a:picLocks noChangeAspect="1" noChangeArrowheads="1"/>
          </p:cNvPicPr>
          <p:nvPr userDrawn="1"/>
        </p:nvPicPr>
        <p:blipFill>
          <a:blip r:embed="rId14" cstate="print"/>
          <a:srcRect/>
          <a:stretch>
            <a:fillRect/>
          </a:stretch>
        </p:blipFill>
        <p:spPr bwMode="auto">
          <a:xfrm>
            <a:off x="0" y="-104775"/>
            <a:ext cx="12192000" cy="7065963"/>
          </a:xfrm>
          <a:prstGeom prst="rect">
            <a:avLst/>
          </a:prstGeom>
          <a:noFill/>
        </p:spPr>
      </p:pic>
    </p:spTree>
    <p:extLst>
      <p:ext uri="{BB962C8B-B14F-4D97-AF65-F5344CB8AC3E}">
        <p14:creationId xmlns:p14="http://schemas.microsoft.com/office/powerpoint/2010/main" val="12607964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charset="0"/>
        </a:defRPr>
      </a:lvl2pPr>
      <a:lvl3pPr algn="ctr" rtl="0" eaLnBrk="0" fontAlgn="base" hangingPunct="0">
        <a:spcBef>
          <a:spcPct val="0"/>
        </a:spcBef>
        <a:spcAft>
          <a:spcPct val="0"/>
        </a:spcAft>
        <a:defRPr sz="4400">
          <a:solidFill>
            <a:schemeClr val="tx2"/>
          </a:solidFill>
          <a:latin typeface="Times New Roman" charset="0"/>
        </a:defRPr>
      </a:lvl3pPr>
      <a:lvl4pPr algn="ctr" rtl="0" eaLnBrk="0" fontAlgn="base" hangingPunct="0">
        <a:spcBef>
          <a:spcPct val="0"/>
        </a:spcBef>
        <a:spcAft>
          <a:spcPct val="0"/>
        </a:spcAft>
        <a:defRPr sz="4400">
          <a:solidFill>
            <a:schemeClr val="tx2"/>
          </a:solidFill>
          <a:latin typeface="Times New Roman" charset="0"/>
        </a:defRPr>
      </a:lvl4pPr>
      <a:lvl5pPr algn="ctr" rtl="0" eaLnBrk="0" fontAlgn="base" hangingPunct="0">
        <a:spcBef>
          <a:spcPct val="0"/>
        </a:spcBef>
        <a:spcAft>
          <a:spcPct val="0"/>
        </a:spcAft>
        <a:defRPr sz="4400">
          <a:solidFill>
            <a:schemeClr val="tx2"/>
          </a:solidFill>
          <a:latin typeface="Times New Roman" charset="0"/>
        </a:defRPr>
      </a:lvl5pPr>
      <a:lvl6pPr marL="457200" algn="ctr" rtl="0" eaLnBrk="0" fontAlgn="base" hangingPunct="0">
        <a:spcBef>
          <a:spcPct val="0"/>
        </a:spcBef>
        <a:spcAft>
          <a:spcPct val="0"/>
        </a:spcAft>
        <a:defRPr sz="4400">
          <a:solidFill>
            <a:schemeClr val="tx2"/>
          </a:solidFill>
          <a:latin typeface="Times New Roman" charset="0"/>
        </a:defRPr>
      </a:lvl6pPr>
      <a:lvl7pPr marL="914400" algn="ctr" rtl="0" eaLnBrk="0" fontAlgn="base" hangingPunct="0">
        <a:spcBef>
          <a:spcPct val="0"/>
        </a:spcBef>
        <a:spcAft>
          <a:spcPct val="0"/>
        </a:spcAft>
        <a:defRPr sz="4400">
          <a:solidFill>
            <a:schemeClr val="tx2"/>
          </a:solidFill>
          <a:latin typeface="Times New Roman" charset="0"/>
        </a:defRPr>
      </a:lvl7pPr>
      <a:lvl8pPr marL="1371600" algn="ctr" rtl="0" eaLnBrk="0" fontAlgn="base" hangingPunct="0">
        <a:spcBef>
          <a:spcPct val="0"/>
        </a:spcBef>
        <a:spcAft>
          <a:spcPct val="0"/>
        </a:spcAft>
        <a:defRPr sz="4400">
          <a:solidFill>
            <a:schemeClr val="tx2"/>
          </a:solidFill>
          <a:latin typeface="Times New Roman" charset="0"/>
        </a:defRPr>
      </a:lvl8pPr>
      <a:lvl9pPr marL="1828800" algn="ctr" rtl="0" eaLnBrk="0" fontAlgn="base" hangingPunct="0">
        <a:spcBef>
          <a:spcPct val="0"/>
        </a:spcBef>
        <a:spcAft>
          <a:spcPct val="0"/>
        </a:spcAft>
        <a:defRPr sz="4400">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0.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1524001"/>
            <a:ext cx="7772400" cy="2076450"/>
          </a:xfrm>
        </p:spPr>
        <p:txBody>
          <a:bodyPr/>
          <a:lstStyle/>
          <a:p>
            <a:r>
              <a:rPr lang="en-US" sz="3600" b="1" dirty="0">
                <a:latin typeface="Corbel" panose="020B0503020204020204" pitchFamily="34" charset="0"/>
                <a:cs typeface="Arial" panose="020B0604020202020204" pitchFamily="34" charset="0"/>
              </a:rPr>
              <a:t>Every Student Succeeds Act 101</a:t>
            </a:r>
            <a:br>
              <a:rPr lang="en-US" sz="3600" b="1" dirty="0">
                <a:latin typeface="Corbel" panose="020B0503020204020204" pitchFamily="34" charset="0"/>
                <a:cs typeface="Arial" panose="020B0604020202020204" pitchFamily="34" charset="0"/>
              </a:rPr>
            </a:br>
            <a:br>
              <a:rPr lang="en-US" sz="3600" b="1" dirty="0">
                <a:latin typeface="Corbel" panose="020B0503020204020204" pitchFamily="34" charset="0"/>
                <a:cs typeface="Arial" panose="020B0604020202020204" pitchFamily="34" charset="0"/>
              </a:rPr>
            </a:br>
            <a:endParaRPr lang="en-US" sz="3600" b="1" dirty="0">
              <a:latin typeface="Corbel" panose="020B0503020204020204" pitchFamily="34" charset="0"/>
              <a:cs typeface="Arial" panose="020B0604020202020204" pitchFamily="34" charset="0"/>
            </a:endParaRPr>
          </a:p>
        </p:txBody>
      </p:sp>
      <p:sp>
        <p:nvSpPr>
          <p:cNvPr id="3" name="Subtitle 2"/>
          <p:cNvSpPr>
            <a:spLocks noGrp="1"/>
          </p:cNvSpPr>
          <p:nvPr>
            <p:ph type="subTitle" idx="1"/>
          </p:nvPr>
        </p:nvSpPr>
        <p:spPr>
          <a:xfrm>
            <a:off x="1828800" y="3280273"/>
            <a:ext cx="8534400" cy="1752600"/>
          </a:xfrm>
        </p:spPr>
        <p:txBody>
          <a:bodyPr/>
          <a:lstStyle/>
          <a:p>
            <a:r>
              <a:rPr lang="en-US" sz="2800" dirty="0">
                <a:cs typeface="Arial" panose="020B0604020202020204" pitchFamily="34" charset="0"/>
              </a:rPr>
              <a:t>Developed by PSEA ESSA Workgroup</a:t>
            </a:r>
          </a:p>
          <a:p>
            <a:r>
              <a:rPr lang="en-US" sz="2800" dirty="0">
                <a:cs typeface="Arial" panose="020B0604020202020204" pitchFamily="34" charset="0"/>
              </a:rPr>
              <a:t>for</a:t>
            </a:r>
            <a:r>
              <a:rPr lang="en-US" sz="2800" b="1" dirty="0">
                <a:latin typeface="Corbel" panose="020B0503020204020204" pitchFamily="34" charset="0"/>
                <a:cs typeface="Arial" panose="020B0604020202020204" pitchFamily="34" charset="0"/>
              </a:rPr>
              <a:t> PSEA Local Presidents</a:t>
            </a:r>
            <a:endParaRPr lang="en-US" sz="2800" dirty="0">
              <a:cs typeface="Arial" panose="020B0604020202020204" pitchFamily="34" charset="0"/>
            </a:endParaRPr>
          </a:p>
          <a:p>
            <a:r>
              <a:rPr lang="en-US" sz="2800" dirty="0">
                <a:cs typeface="Arial" panose="020B0604020202020204" pitchFamily="34" charset="0"/>
              </a:rPr>
              <a:t>December 2018</a:t>
            </a:r>
          </a:p>
        </p:txBody>
      </p:sp>
      <p:sp>
        <p:nvSpPr>
          <p:cNvPr id="4" name="Slide Number Placeholder 3"/>
          <p:cNvSpPr>
            <a:spLocks noGrp="1"/>
          </p:cNvSpPr>
          <p:nvPr>
            <p:ph type="sldNum" sz="quarter" idx="12"/>
          </p:nvPr>
        </p:nvSpPr>
        <p:spPr/>
        <p:txBody>
          <a:bodyPr/>
          <a:lstStyle/>
          <a:p>
            <a:pPr fontAlgn="base">
              <a:spcBef>
                <a:spcPct val="0"/>
              </a:spcBef>
              <a:spcAft>
                <a:spcPct val="0"/>
              </a:spcAft>
              <a:defRPr/>
            </a:pPr>
            <a:endParaRPr lang="en-US" dirty="0">
              <a:solidFill>
                <a:srgbClr val="000000"/>
              </a:solidFill>
              <a:latin typeface="Corbel" panose="020B0503020204020204"/>
            </a:endParaRPr>
          </a:p>
        </p:txBody>
      </p:sp>
    </p:spTree>
    <p:extLst>
      <p:ext uri="{BB962C8B-B14F-4D97-AF65-F5344CB8AC3E}">
        <p14:creationId xmlns:p14="http://schemas.microsoft.com/office/powerpoint/2010/main" val="3028897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2">
            <a:extLst>
              <a:ext uri="{FF2B5EF4-FFF2-40B4-BE49-F238E27FC236}">
                <a16:creationId xmlns:a16="http://schemas.microsoft.com/office/drawing/2014/main" id="{EC3189BD-5F75-490E-996B-6787D60A6E24}"/>
              </a:ext>
            </a:extLst>
          </p:cNvPr>
          <p:cNvGraphicFramePr>
            <a:graphicFrameLocks/>
          </p:cNvGraphicFramePr>
          <p:nvPr>
            <p:extLst/>
          </p:nvPr>
        </p:nvGraphicFramePr>
        <p:xfrm>
          <a:off x="1798349" y="1558273"/>
          <a:ext cx="8595303" cy="40136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a:extLst>
              <a:ext uri="{FF2B5EF4-FFF2-40B4-BE49-F238E27FC236}">
                <a16:creationId xmlns:a16="http://schemas.microsoft.com/office/drawing/2014/main" id="{A82997FA-1AD5-42DD-AB41-720043CDB43E}"/>
              </a:ext>
            </a:extLst>
          </p:cNvPr>
          <p:cNvSpPr txBox="1"/>
          <p:nvPr/>
        </p:nvSpPr>
        <p:spPr>
          <a:xfrm>
            <a:off x="3276600" y="762001"/>
            <a:ext cx="5715000" cy="769441"/>
          </a:xfrm>
          <a:prstGeom prst="rect">
            <a:avLst/>
          </a:prstGeom>
          <a:noFill/>
        </p:spPr>
        <p:txBody>
          <a:bodyPr wrap="square" rtlCol="0">
            <a:spAutoFit/>
          </a:bodyPr>
          <a:lstStyle/>
          <a:p>
            <a:pPr algn="ctr" fontAlgn="base">
              <a:spcBef>
                <a:spcPct val="0"/>
              </a:spcBef>
              <a:spcAft>
                <a:spcPct val="0"/>
              </a:spcAft>
            </a:pPr>
            <a:r>
              <a:rPr lang="en-US" sz="4400" b="1" dirty="0">
                <a:solidFill>
                  <a:srgbClr val="3333CC"/>
                </a:solidFill>
                <a:latin typeface="Corbel" panose="020B0503020204020204"/>
              </a:rPr>
              <a:t>ESSA in PA: Timeline</a:t>
            </a:r>
          </a:p>
        </p:txBody>
      </p:sp>
    </p:spTree>
    <p:extLst>
      <p:ext uri="{BB962C8B-B14F-4D97-AF65-F5344CB8AC3E}">
        <p14:creationId xmlns:p14="http://schemas.microsoft.com/office/powerpoint/2010/main" val="17826756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381000"/>
            <a:ext cx="8229600" cy="1143000"/>
          </a:xfrm>
        </p:spPr>
        <p:txBody>
          <a:bodyPr/>
          <a:lstStyle/>
          <a:p>
            <a:r>
              <a:rPr lang="en-US" b="1" dirty="0">
                <a:solidFill>
                  <a:schemeClr val="accent2"/>
                </a:solidFill>
                <a:latin typeface="Corbel" panose="020B0503020204020204" pitchFamily="34" charset="0"/>
                <a:cs typeface="Arial" panose="020B0604020202020204" pitchFamily="34" charset="0"/>
              </a:rPr>
              <a:t>What is ESSA?</a:t>
            </a:r>
          </a:p>
        </p:txBody>
      </p:sp>
      <p:sp>
        <p:nvSpPr>
          <p:cNvPr id="3" name="Content Placeholder 2"/>
          <p:cNvSpPr>
            <a:spLocks noGrp="1"/>
          </p:cNvSpPr>
          <p:nvPr>
            <p:ph idx="1"/>
          </p:nvPr>
        </p:nvSpPr>
        <p:spPr>
          <a:xfrm>
            <a:off x="2286000" y="1524000"/>
            <a:ext cx="7772400" cy="4419600"/>
          </a:xfrm>
        </p:spPr>
        <p:txBody>
          <a:bodyPr/>
          <a:lstStyle/>
          <a:p>
            <a:pPr marL="0" indent="0" algn="ctr">
              <a:buNone/>
            </a:pPr>
            <a:r>
              <a:rPr lang="en-US" sz="2800" b="1" dirty="0">
                <a:cs typeface="Arial" panose="020B0604020202020204" pitchFamily="34" charset="0"/>
              </a:rPr>
              <a:t>ESSA = The </a:t>
            </a:r>
            <a:r>
              <a:rPr lang="en-US" sz="2800" b="1" u="sng" dirty="0">
                <a:cs typeface="Arial" panose="020B0604020202020204" pitchFamily="34" charset="0"/>
              </a:rPr>
              <a:t>E</a:t>
            </a:r>
            <a:r>
              <a:rPr lang="en-US" sz="2800" b="1" dirty="0">
                <a:cs typeface="Arial" panose="020B0604020202020204" pitchFamily="34" charset="0"/>
              </a:rPr>
              <a:t>very </a:t>
            </a:r>
            <a:r>
              <a:rPr lang="en-US" sz="2800" b="1" u="sng" dirty="0">
                <a:cs typeface="Arial" panose="020B0604020202020204" pitchFamily="34" charset="0"/>
              </a:rPr>
              <a:t>S</a:t>
            </a:r>
            <a:r>
              <a:rPr lang="en-US" sz="2800" b="1" dirty="0">
                <a:cs typeface="Arial" panose="020B0604020202020204" pitchFamily="34" charset="0"/>
              </a:rPr>
              <a:t>tudent </a:t>
            </a:r>
            <a:r>
              <a:rPr lang="en-US" sz="2800" b="1" u="sng" dirty="0">
                <a:cs typeface="Arial" panose="020B0604020202020204" pitchFamily="34" charset="0"/>
              </a:rPr>
              <a:t>S</a:t>
            </a:r>
            <a:r>
              <a:rPr lang="en-US" sz="2800" b="1" dirty="0">
                <a:cs typeface="Arial" panose="020B0604020202020204" pitchFamily="34" charset="0"/>
              </a:rPr>
              <a:t>ucceeds </a:t>
            </a:r>
            <a:r>
              <a:rPr lang="en-US" sz="2800" b="1" u="sng" dirty="0">
                <a:cs typeface="Arial" panose="020B0604020202020204" pitchFamily="34" charset="0"/>
              </a:rPr>
              <a:t>A</a:t>
            </a:r>
            <a:r>
              <a:rPr lang="en-US" sz="2800" b="1" dirty="0">
                <a:cs typeface="Arial" panose="020B0604020202020204" pitchFamily="34" charset="0"/>
              </a:rPr>
              <a:t>ct</a:t>
            </a:r>
          </a:p>
          <a:p>
            <a:pPr marL="0" indent="0" algn="ctr">
              <a:buNone/>
            </a:pPr>
            <a:r>
              <a:rPr lang="en-US" sz="2800" b="1" i="1" dirty="0"/>
              <a:t>ESSA at its core is a civil rights law.</a:t>
            </a:r>
            <a:endParaRPr lang="en-US" sz="2800" b="1" dirty="0"/>
          </a:p>
          <a:p>
            <a:endParaRPr lang="en-US" sz="2800" dirty="0"/>
          </a:p>
          <a:p>
            <a:r>
              <a:rPr lang="en-US" sz="2800" dirty="0"/>
              <a:t>ESSA is the 2015 reauthorization of the ESEA = </a:t>
            </a:r>
            <a:r>
              <a:rPr lang="en-US" sz="2800" u="sng" dirty="0"/>
              <a:t>E</a:t>
            </a:r>
            <a:r>
              <a:rPr lang="en-US" sz="2800" dirty="0"/>
              <a:t>lementary and </a:t>
            </a:r>
            <a:r>
              <a:rPr lang="en-US" sz="2800" u="sng" dirty="0"/>
              <a:t>S</a:t>
            </a:r>
            <a:r>
              <a:rPr lang="en-US" sz="2800" dirty="0"/>
              <a:t>econdary </a:t>
            </a:r>
            <a:r>
              <a:rPr lang="en-US" sz="2800" u="sng" dirty="0"/>
              <a:t>E</a:t>
            </a:r>
            <a:r>
              <a:rPr lang="en-US" sz="2800" dirty="0"/>
              <a:t>ducation </a:t>
            </a:r>
            <a:r>
              <a:rPr lang="en-US" sz="2800" u="sng" dirty="0"/>
              <a:t>A</a:t>
            </a:r>
            <a:r>
              <a:rPr lang="en-US" sz="2800" dirty="0"/>
              <a:t>ct</a:t>
            </a:r>
          </a:p>
          <a:p>
            <a:r>
              <a:rPr lang="en-US" sz="2800" i="1" dirty="0"/>
              <a:t>ESEA is the 1965 landmark civil rights law enacted by President Johnson seeking to ensure equitable educational opportunities for all students.</a:t>
            </a:r>
          </a:p>
        </p:txBody>
      </p:sp>
      <p:sp>
        <p:nvSpPr>
          <p:cNvPr id="4" name="Slide Number Placeholder 3"/>
          <p:cNvSpPr>
            <a:spLocks noGrp="1"/>
          </p:cNvSpPr>
          <p:nvPr>
            <p:ph type="sldNum" sz="quarter" idx="12"/>
          </p:nvPr>
        </p:nvSpPr>
        <p:spPr/>
        <p:txBody>
          <a:bodyPr/>
          <a:lstStyle/>
          <a:p>
            <a:pPr fontAlgn="base">
              <a:spcBef>
                <a:spcPct val="0"/>
              </a:spcBef>
              <a:spcAft>
                <a:spcPct val="0"/>
              </a:spcAft>
              <a:defRPr/>
            </a:pPr>
            <a:fld id="{F30D32EB-814D-4983-94E8-A68D9AD264A5}" type="slidenum">
              <a:rPr lang="en-US">
                <a:solidFill>
                  <a:srgbClr val="000000"/>
                </a:solidFill>
                <a:latin typeface="Corbel" panose="020B0503020204020204"/>
              </a:rPr>
              <a:pPr fontAlgn="base">
                <a:spcBef>
                  <a:spcPct val="0"/>
                </a:spcBef>
                <a:spcAft>
                  <a:spcPct val="0"/>
                </a:spcAft>
                <a:defRPr/>
              </a:pPr>
              <a:t>2</a:t>
            </a:fld>
            <a:endParaRPr lang="en-US" dirty="0">
              <a:solidFill>
                <a:srgbClr val="000000"/>
              </a:solidFill>
              <a:latin typeface="Corbel" panose="020B0503020204020204"/>
            </a:endParaRPr>
          </a:p>
        </p:txBody>
      </p:sp>
    </p:spTree>
    <p:extLst>
      <p:ext uri="{BB962C8B-B14F-4D97-AF65-F5344CB8AC3E}">
        <p14:creationId xmlns:p14="http://schemas.microsoft.com/office/powerpoint/2010/main" val="382961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2480" y="228600"/>
            <a:ext cx="10702834" cy="1143000"/>
          </a:xfrm>
        </p:spPr>
        <p:txBody>
          <a:bodyPr/>
          <a:lstStyle/>
          <a:p>
            <a:r>
              <a:rPr lang="en-US" b="1" dirty="0">
                <a:solidFill>
                  <a:schemeClr val="accent2"/>
                </a:solidFill>
                <a:latin typeface="Corbel" panose="020B0503020204020204" pitchFamily="34" charset="0"/>
                <a:cs typeface="Arial" panose="020B0604020202020204" pitchFamily="34" charset="0"/>
              </a:rPr>
              <a:t>What are the main purposes of ESSA?</a:t>
            </a:r>
          </a:p>
        </p:txBody>
      </p:sp>
      <p:sp>
        <p:nvSpPr>
          <p:cNvPr id="4" name="Slide Number Placeholder 3"/>
          <p:cNvSpPr>
            <a:spLocks noGrp="1"/>
          </p:cNvSpPr>
          <p:nvPr>
            <p:ph type="sldNum" sz="quarter" idx="12"/>
          </p:nvPr>
        </p:nvSpPr>
        <p:spPr/>
        <p:txBody>
          <a:bodyPr/>
          <a:lstStyle/>
          <a:p>
            <a:pPr fontAlgn="base">
              <a:spcBef>
                <a:spcPct val="0"/>
              </a:spcBef>
              <a:spcAft>
                <a:spcPct val="0"/>
              </a:spcAft>
              <a:defRPr/>
            </a:pPr>
            <a:fld id="{F30D32EB-814D-4983-94E8-A68D9AD264A5}" type="slidenum">
              <a:rPr lang="en-US">
                <a:solidFill>
                  <a:srgbClr val="000000"/>
                </a:solidFill>
                <a:latin typeface="Corbel" panose="020B0503020204020204"/>
              </a:rPr>
              <a:pPr fontAlgn="base">
                <a:spcBef>
                  <a:spcPct val="0"/>
                </a:spcBef>
                <a:spcAft>
                  <a:spcPct val="0"/>
                </a:spcAft>
                <a:defRPr/>
              </a:pPr>
              <a:t>3</a:t>
            </a:fld>
            <a:endParaRPr lang="en-US" dirty="0">
              <a:solidFill>
                <a:srgbClr val="000000"/>
              </a:solidFill>
              <a:latin typeface="Corbel" panose="020B0503020204020204"/>
            </a:endParaRPr>
          </a:p>
        </p:txBody>
      </p:sp>
      <p:sp>
        <p:nvSpPr>
          <p:cNvPr id="7" name="Rectangle 6">
            <a:extLst>
              <a:ext uri="{FF2B5EF4-FFF2-40B4-BE49-F238E27FC236}">
                <a16:creationId xmlns:a16="http://schemas.microsoft.com/office/drawing/2014/main" id="{37057EE1-F1EA-4773-A00E-AA9036FB50E8}"/>
              </a:ext>
            </a:extLst>
          </p:cNvPr>
          <p:cNvSpPr/>
          <p:nvPr/>
        </p:nvSpPr>
        <p:spPr>
          <a:xfrm>
            <a:off x="5974813" y="3244334"/>
            <a:ext cx="242374" cy="369332"/>
          </a:xfrm>
          <a:prstGeom prst="rect">
            <a:avLst/>
          </a:prstGeom>
        </p:spPr>
        <p:txBody>
          <a:bodyPr wrap="none">
            <a:spAutoFit/>
          </a:bodyPr>
          <a:lstStyle/>
          <a:p>
            <a:r>
              <a:rPr lang="en-US" dirty="0">
                <a:solidFill>
                  <a:srgbClr val="000000"/>
                </a:solidFill>
                <a:latin typeface="Times New Roman" panose="02020603050405020304" pitchFamily="18" charset="0"/>
              </a:rPr>
              <a:t> </a:t>
            </a:r>
            <a:endParaRPr lang="en-US" dirty="0"/>
          </a:p>
        </p:txBody>
      </p:sp>
      <p:sp>
        <p:nvSpPr>
          <p:cNvPr id="9" name="Rectangle 8">
            <a:extLst>
              <a:ext uri="{FF2B5EF4-FFF2-40B4-BE49-F238E27FC236}">
                <a16:creationId xmlns:a16="http://schemas.microsoft.com/office/drawing/2014/main" id="{CCDABD42-08D5-4079-BCD3-FD8280286B38}"/>
              </a:ext>
            </a:extLst>
          </p:cNvPr>
          <p:cNvSpPr/>
          <p:nvPr/>
        </p:nvSpPr>
        <p:spPr>
          <a:xfrm>
            <a:off x="539932" y="1105044"/>
            <a:ext cx="11086012" cy="4893647"/>
          </a:xfrm>
          <a:prstGeom prst="rect">
            <a:avLst/>
          </a:prstGeom>
        </p:spPr>
        <p:txBody>
          <a:bodyPr wrap="square">
            <a:spAutoFit/>
          </a:bodyPr>
          <a:lstStyle/>
          <a:p>
            <a:pPr fontAlgn="base"/>
            <a:r>
              <a:rPr lang="en-US" sz="2500" u="sng" dirty="0">
                <a:solidFill>
                  <a:srgbClr val="0070C0"/>
                </a:solidFill>
                <a:latin typeface="Century Gothic" panose="020B0502020202020204" pitchFamily="34" charset="0"/>
              </a:rPr>
              <a:t>Title I</a:t>
            </a:r>
            <a:r>
              <a:rPr lang="en-US" sz="2500" dirty="0">
                <a:solidFill>
                  <a:srgbClr val="0070C0"/>
                </a:solidFill>
                <a:latin typeface="Century Gothic" panose="020B0502020202020204" pitchFamily="34" charset="0"/>
              </a:rPr>
              <a:t> 	</a:t>
            </a:r>
            <a:r>
              <a:rPr lang="en-US" sz="2500" dirty="0">
                <a:solidFill>
                  <a:srgbClr val="000000"/>
                </a:solidFill>
                <a:latin typeface="Century Gothic" panose="020B0502020202020204" pitchFamily="34" charset="0"/>
              </a:rPr>
              <a:t>Identifies lowest performing schools in poverty to support improvement</a:t>
            </a:r>
          </a:p>
          <a:p>
            <a:pPr fontAlgn="base"/>
            <a:endParaRPr lang="en-US" sz="1200" dirty="0">
              <a:solidFill>
                <a:srgbClr val="000000"/>
              </a:solidFill>
              <a:latin typeface="&amp;quot"/>
            </a:endParaRPr>
          </a:p>
          <a:p>
            <a:pPr fontAlgn="base"/>
            <a:r>
              <a:rPr lang="en-US" sz="2500" u="sng" dirty="0">
                <a:solidFill>
                  <a:srgbClr val="0070C0"/>
                </a:solidFill>
                <a:latin typeface="Century Gothic" panose="020B0502020202020204" pitchFamily="34" charset="0"/>
              </a:rPr>
              <a:t>Title II</a:t>
            </a:r>
            <a:r>
              <a:rPr lang="en-US" sz="2500" dirty="0">
                <a:solidFill>
                  <a:srgbClr val="0070C0"/>
                </a:solidFill>
                <a:latin typeface="Century Gothic" panose="020B0502020202020204" pitchFamily="34" charset="0"/>
              </a:rPr>
              <a:t> 	</a:t>
            </a:r>
            <a:r>
              <a:rPr lang="en-US" sz="2500" dirty="0">
                <a:solidFill>
                  <a:srgbClr val="000000"/>
                </a:solidFill>
                <a:latin typeface="Century Gothic" panose="020B0502020202020204" pitchFamily="34" charset="0"/>
              </a:rPr>
              <a:t>Provides funding and criteria for educator professional learning</a:t>
            </a:r>
          </a:p>
          <a:p>
            <a:pPr fontAlgn="base"/>
            <a:endParaRPr lang="en-US" sz="1200" dirty="0">
              <a:solidFill>
                <a:srgbClr val="000000"/>
              </a:solidFill>
              <a:latin typeface="Century Gothic" panose="020B0502020202020204" pitchFamily="34" charset="0"/>
            </a:endParaRPr>
          </a:p>
          <a:p>
            <a:pPr fontAlgn="base"/>
            <a:r>
              <a:rPr lang="en-US" sz="2500" u="sng" dirty="0">
                <a:solidFill>
                  <a:srgbClr val="0070C0"/>
                </a:solidFill>
                <a:latin typeface="Century Gothic" panose="020B0502020202020204" pitchFamily="34" charset="0"/>
              </a:rPr>
              <a:t>Title III</a:t>
            </a:r>
            <a:r>
              <a:rPr lang="en-US" sz="2500" dirty="0">
                <a:solidFill>
                  <a:srgbClr val="0070C0"/>
                </a:solidFill>
                <a:latin typeface="Century Gothic" panose="020B0502020202020204" pitchFamily="34" charset="0"/>
              </a:rPr>
              <a:t>  </a:t>
            </a:r>
            <a:r>
              <a:rPr lang="en-US" sz="2500" dirty="0">
                <a:solidFill>
                  <a:srgbClr val="000000"/>
                </a:solidFill>
                <a:latin typeface="Century Gothic" panose="020B0502020202020204" pitchFamily="34" charset="0"/>
              </a:rPr>
              <a:t>Provides funding for language Instruction for English Learners </a:t>
            </a:r>
          </a:p>
          <a:p>
            <a:pPr fontAlgn="base"/>
            <a:endParaRPr lang="en-US" sz="1200" dirty="0">
              <a:solidFill>
                <a:srgbClr val="000000"/>
              </a:solidFill>
              <a:latin typeface="Century Gothic" panose="020B0502020202020204" pitchFamily="34" charset="0"/>
            </a:endParaRPr>
          </a:p>
          <a:p>
            <a:pPr fontAlgn="base"/>
            <a:r>
              <a:rPr lang="en-US" sz="2500" u="sng" dirty="0">
                <a:solidFill>
                  <a:srgbClr val="0070C0"/>
                </a:solidFill>
                <a:latin typeface="Century Gothic" panose="020B0502020202020204" pitchFamily="34" charset="0"/>
              </a:rPr>
              <a:t>Title IV</a:t>
            </a:r>
            <a:r>
              <a:rPr lang="en-US" sz="2500" dirty="0">
                <a:solidFill>
                  <a:srgbClr val="0070C0"/>
                </a:solidFill>
                <a:latin typeface="Century Gothic" panose="020B0502020202020204" pitchFamily="34" charset="0"/>
              </a:rPr>
              <a:t>  </a:t>
            </a:r>
            <a:r>
              <a:rPr lang="en-US" sz="2500" dirty="0">
                <a:latin typeface="Century Gothic" panose="020B0502020202020204" pitchFamily="34" charset="0"/>
              </a:rPr>
              <a:t>Provides funding and criteria for well-rounded education</a:t>
            </a:r>
          </a:p>
          <a:p>
            <a:pPr fontAlgn="base"/>
            <a:endParaRPr lang="en-US" sz="2500" dirty="0">
              <a:solidFill>
                <a:srgbClr val="000000"/>
              </a:solidFill>
              <a:latin typeface="Century Gothic" panose="020B0502020202020204" pitchFamily="34" charset="0"/>
            </a:endParaRPr>
          </a:p>
          <a:p>
            <a:pPr fontAlgn="base"/>
            <a:endParaRPr lang="en-US" u="sng" dirty="0">
              <a:solidFill>
                <a:schemeClr val="bg1">
                  <a:lumMod val="50000"/>
                </a:schemeClr>
              </a:solidFill>
              <a:latin typeface="Century Gothic" panose="020B0502020202020204" pitchFamily="34" charset="0"/>
            </a:endParaRPr>
          </a:p>
          <a:p>
            <a:pPr fontAlgn="base"/>
            <a:r>
              <a:rPr lang="en-US" u="sng" dirty="0">
                <a:solidFill>
                  <a:schemeClr val="bg1">
                    <a:lumMod val="50000"/>
                  </a:schemeClr>
                </a:solidFill>
                <a:latin typeface="Century Gothic" panose="020B0502020202020204" pitchFamily="34" charset="0"/>
              </a:rPr>
              <a:t>Other Titles</a:t>
            </a:r>
          </a:p>
          <a:p>
            <a:pPr lvl="1" fontAlgn="base"/>
            <a:r>
              <a:rPr lang="en-US" u="sng" dirty="0">
                <a:solidFill>
                  <a:schemeClr val="bg1">
                    <a:lumMod val="50000"/>
                  </a:schemeClr>
                </a:solidFill>
                <a:latin typeface="Century Gothic" panose="020B0502020202020204" pitchFamily="34" charset="0"/>
              </a:rPr>
              <a:t>Title V</a:t>
            </a:r>
            <a:r>
              <a:rPr lang="en-US" dirty="0">
                <a:solidFill>
                  <a:schemeClr val="bg1">
                    <a:lumMod val="50000"/>
                  </a:schemeClr>
                </a:solidFill>
                <a:latin typeface="Century Gothic" panose="020B0502020202020204" pitchFamily="34" charset="0"/>
              </a:rPr>
              <a:t>  Rural education</a:t>
            </a:r>
          </a:p>
          <a:p>
            <a:pPr lvl="1" fontAlgn="base"/>
            <a:r>
              <a:rPr lang="en-US" u="sng" dirty="0">
                <a:solidFill>
                  <a:schemeClr val="bg1">
                    <a:lumMod val="50000"/>
                  </a:schemeClr>
                </a:solidFill>
                <a:latin typeface="Century Gothic" panose="020B0502020202020204" pitchFamily="34" charset="0"/>
              </a:rPr>
              <a:t>Title VI</a:t>
            </a:r>
            <a:r>
              <a:rPr lang="en-US" dirty="0">
                <a:solidFill>
                  <a:schemeClr val="bg1">
                    <a:lumMod val="50000"/>
                  </a:schemeClr>
                </a:solidFill>
                <a:latin typeface="Century Gothic" panose="020B0502020202020204" pitchFamily="34" charset="0"/>
              </a:rPr>
              <a:t>  Indian, Native Hawaiian, and Alaska Native Education​</a:t>
            </a:r>
          </a:p>
          <a:p>
            <a:pPr lvl="1" fontAlgn="base"/>
            <a:r>
              <a:rPr lang="en-US" u="sng" dirty="0">
                <a:solidFill>
                  <a:schemeClr val="bg1">
                    <a:lumMod val="50000"/>
                  </a:schemeClr>
                </a:solidFill>
                <a:latin typeface="Century Gothic" panose="020B0502020202020204" pitchFamily="34" charset="0"/>
              </a:rPr>
              <a:t>Title VII</a:t>
            </a:r>
            <a:r>
              <a:rPr lang="en-US" dirty="0">
                <a:solidFill>
                  <a:schemeClr val="bg1">
                    <a:lumMod val="50000"/>
                  </a:schemeClr>
                </a:solidFill>
                <a:latin typeface="Century Gothic" panose="020B0502020202020204" pitchFamily="34" charset="0"/>
              </a:rPr>
              <a:t>  Funding for schools impacted by Federal lands (and hence limited property tax base)​</a:t>
            </a:r>
            <a:endParaRPr lang="en-US" dirty="0">
              <a:solidFill>
                <a:schemeClr val="bg1">
                  <a:lumMod val="50000"/>
                </a:schemeClr>
              </a:solidFill>
              <a:latin typeface="&amp;quot"/>
            </a:endParaRPr>
          </a:p>
          <a:p>
            <a:pPr lvl="1" fontAlgn="base"/>
            <a:r>
              <a:rPr lang="en-US" u="sng" dirty="0">
                <a:solidFill>
                  <a:schemeClr val="bg1">
                    <a:lumMod val="50000"/>
                  </a:schemeClr>
                </a:solidFill>
                <a:latin typeface="Century Gothic" panose="020B0502020202020204" pitchFamily="34" charset="0"/>
              </a:rPr>
              <a:t>Title VIII</a:t>
            </a:r>
            <a:r>
              <a:rPr lang="en-US" dirty="0">
                <a:solidFill>
                  <a:schemeClr val="bg1">
                    <a:lumMod val="50000"/>
                  </a:schemeClr>
                </a:solidFill>
                <a:latin typeface="Century Gothic" panose="020B0502020202020204" pitchFamily="34" charset="0"/>
              </a:rPr>
              <a:t> General Provisions​</a:t>
            </a:r>
            <a:endParaRPr lang="en-US" dirty="0">
              <a:solidFill>
                <a:schemeClr val="bg1">
                  <a:lumMod val="50000"/>
                </a:schemeClr>
              </a:solidFill>
              <a:latin typeface="&amp;quot"/>
            </a:endParaRPr>
          </a:p>
          <a:p>
            <a:pPr lvl="1" fontAlgn="base"/>
            <a:r>
              <a:rPr lang="en-US" u="sng" dirty="0">
                <a:solidFill>
                  <a:schemeClr val="bg1">
                    <a:lumMod val="50000"/>
                  </a:schemeClr>
                </a:solidFill>
                <a:latin typeface="Century Gothic" panose="020B0502020202020204" pitchFamily="34" charset="0"/>
              </a:rPr>
              <a:t>Title IX</a:t>
            </a:r>
            <a:r>
              <a:rPr lang="en-US" dirty="0">
                <a:solidFill>
                  <a:schemeClr val="bg1">
                    <a:lumMod val="50000"/>
                  </a:schemeClr>
                </a:solidFill>
                <a:latin typeface="Century Gothic" panose="020B0502020202020204" pitchFamily="34" charset="0"/>
              </a:rPr>
              <a:t>   Education for the Homeless and Other Laws</a:t>
            </a:r>
            <a:endParaRPr lang="en-US" dirty="0">
              <a:solidFill>
                <a:schemeClr val="bg1">
                  <a:lumMod val="50000"/>
                </a:schemeClr>
              </a:solidFill>
              <a:latin typeface="&amp;quot"/>
            </a:endParaRPr>
          </a:p>
        </p:txBody>
      </p:sp>
    </p:spTree>
    <p:extLst>
      <p:ext uri="{BB962C8B-B14F-4D97-AF65-F5344CB8AC3E}">
        <p14:creationId xmlns:p14="http://schemas.microsoft.com/office/powerpoint/2010/main" val="8798016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228600"/>
            <a:ext cx="8229600" cy="1143000"/>
          </a:xfrm>
        </p:spPr>
        <p:txBody>
          <a:bodyPr/>
          <a:lstStyle/>
          <a:p>
            <a:r>
              <a:rPr lang="en-US" b="1" dirty="0">
                <a:solidFill>
                  <a:schemeClr val="accent2"/>
                </a:solidFill>
                <a:latin typeface="Corbel" panose="020B0503020204020204" pitchFamily="34" charset="0"/>
                <a:cs typeface="Arial" panose="020B0604020202020204" pitchFamily="34" charset="0"/>
              </a:rPr>
              <a:t>What does ESSA do?</a:t>
            </a:r>
          </a:p>
        </p:txBody>
      </p:sp>
      <p:sp>
        <p:nvSpPr>
          <p:cNvPr id="3" name="Content Placeholder 2"/>
          <p:cNvSpPr>
            <a:spLocks noGrp="1"/>
          </p:cNvSpPr>
          <p:nvPr>
            <p:ph idx="1"/>
          </p:nvPr>
        </p:nvSpPr>
        <p:spPr>
          <a:xfrm>
            <a:off x="2209800" y="1524000"/>
            <a:ext cx="7772400" cy="4419600"/>
          </a:xfrm>
        </p:spPr>
        <p:txBody>
          <a:bodyPr/>
          <a:lstStyle/>
          <a:p>
            <a:r>
              <a:rPr lang="en-US" sz="2800" dirty="0">
                <a:latin typeface="Corbel" panose="020B0503020204020204" pitchFamily="34" charset="0"/>
                <a:cs typeface="Arial" panose="020B0604020202020204" pitchFamily="34" charset="0"/>
              </a:rPr>
              <a:t>Focuses on:</a:t>
            </a:r>
          </a:p>
          <a:p>
            <a:pPr lvl="1"/>
            <a:r>
              <a:rPr lang="en-US" dirty="0">
                <a:latin typeface="Corbel" panose="020B0503020204020204" pitchFamily="34" charset="0"/>
                <a:cs typeface="Arial" panose="020B0604020202020204" pitchFamily="34" charset="0"/>
              </a:rPr>
              <a:t> Equity</a:t>
            </a:r>
          </a:p>
          <a:p>
            <a:pPr lvl="1"/>
            <a:r>
              <a:rPr lang="en-US" dirty="0">
                <a:latin typeface="Corbel" panose="020B0503020204020204" pitchFamily="34" charset="0"/>
                <a:cs typeface="Arial" panose="020B0604020202020204" pitchFamily="34" charset="0"/>
              </a:rPr>
              <a:t>Transparency</a:t>
            </a:r>
          </a:p>
          <a:p>
            <a:pPr lvl="1"/>
            <a:r>
              <a:rPr lang="en-US" dirty="0">
                <a:latin typeface="Corbel" panose="020B0503020204020204" pitchFamily="34" charset="0"/>
                <a:cs typeface="Arial" panose="020B0604020202020204" pitchFamily="34" charset="0"/>
              </a:rPr>
              <a:t>Stakeholder engagement</a:t>
            </a:r>
          </a:p>
          <a:p>
            <a:pPr lvl="1"/>
            <a:r>
              <a:rPr lang="en-US" dirty="0">
                <a:latin typeface="Corbel" panose="020B0503020204020204" pitchFamily="34" charset="0"/>
              </a:rPr>
              <a:t>Multiple measures of accountability</a:t>
            </a:r>
          </a:p>
          <a:p>
            <a:pPr lvl="1"/>
            <a:r>
              <a:rPr lang="en-US" dirty="0">
                <a:latin typeface="Corbel" panose="020B0503020204020204" pitchFamily="34" charset="0"/>
              </a:rPr>
              <a:t>Accountability for schools, </a:t>
            </a:r>
            <a:r>
              <a:rPr lang="en-US" i="1" dirty="0">
                <a:latin typeface="Corbel" panose="020B0503020204020204" pitchFamily="34" charset="0"/>
              </a:rPr>
              <a:t>not districts</a:t>
            </a:r>
          </a:p>
          <a:p>
            <a:pPr lvl="1"/>
            <a:r>
              <a:rPr lang="en-US" dirty="0">
                <a:latin typeface="Corbel" panose="020B0503020204020204" pitchFamily="34" charset="0"/>
                <a:cs typeface="Arial" panose="020B0604020202020204" pitchFamily="34" charset="0"/>
              </a:rPr>
              <a:t>Moving control back to the states and away from the federal government</a:t>
            </a:r>
          </a:p>
        </p:txBody>
      </p:sp>
      <p:sp>
        <p:nvSpPr>
          <p:cNvPr id="4" name="Slide Number Placeholder 3"/>
          <p:cNvSpPr>
            <a:spLocks noGrp="1"/>
          </p:cNvSpPr>
          <p:nvPr>
            <p:ph type="sldNum" sz="quarter" idx="12"/>
          </p:nvPr>
        </p:nvSpPr>
        <p:spPr/>
        <p:txBody>
          <a:bodyPr/>
          <a:lstStyle/>
          <a:p>
            <a:pPr fontAlgn="base">
              <a:spcBef>
                <a:spcPct val="0"/>
              </a:spcBef>
              <a:spcAft>
                <a:spcPct val="0"/>
              </a:spcAft>
              <a:defRPr/>
            </a:pPr>
            <a:fld id="{F30D32EB-814D-4983-94E8-A68D9AD264A5}" type="slidenum">
              <a:rPr lang="en-US">
                <a:solidFill>
                  <a:srgbClr val="000000"/>
                </a:solidFill>
                <a:latin typeface="Corbel" panose="020B0503020204020204"/>
              </a:rPr>
              <a:pPr fontAlgn="base">
                <a:spcBef>
                  <a:spcPct val="0"/>
                </a:spcBef>
                <a:spcAft>
                  <a:spcPct val="0"/>
                </a:spcAft>
                <a:defRPr/>
              </a:pPr>
              <a:t>4</a:t>
            </a:fld>
            <a:endParaRPr lang="en-US" dirty="0">
              <a:solidFill>
                <a:srgbClr val="000000"/>
              </a:solidFill>
              <a:latin typeface="Corbel" panose="020B0503020204020204"/>
            </a:endParaRPr>
          </a:p>
        </p:txBody>
      </p:sp>
    </p:spTree>
    <p:extLst>
      <p:ext uri="{BB962C8B-B14F-4D97-AF65-F5344CB8AC3E}">
        <p14:creationId xmlns:p14="http://schemas.microsoft.com/office/powerpoint/2010/main" val="36967257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75D1C5-C1D2-49DF-8D1E-97701AE4C764}"/>
              </a:ext>
            </a:extLst>
          </p:cNvPr>
          <p:cNvSpPr>
            <a:spLocks noGrp="1"/>
          </p:cNvSpPr>
          <p:nvPr>
            <p:ph type="title"/>
          </p:nvPr>
        </p:nvSpPr>
        <p:spPr/>
        <p:txBody>
          <a:bodyPr/>
          <a:lstStyle/>
          <a:p>
            <a:r>
              <a:rPr lang="en-US" b="1" dirty="0">
                <a:solidFill>
                  <a:schemeClr val="accent2"/>
                </a:solidFill>
              </a:rPr>
              <a:t>What does ESSA require?</a:t>
            </a:r>
          </a:p>
        </p:txBody>
      </p:sp>
      <p:sp>
        <p:nvSpPr>
          <p:cNvPr id="3" name="Content Placeholder 2">
            <a:extLst>
              <a:ext uri="{FF2B5EF4-FFF2-40B4-BE49-F238E27FC236}">
                <a16:creationId xmlns:a16="http://schemas.microsoft.com/office/drawing/2014/main" id="{4930F470-50BA-4332-B594-E0E2F0F1556E}"/>
              </a:ext>
            </a:extLst>
          </p:cNvPr>
          <p:cNvSpPr>
            <a:spLocks noGrp="1"/>
          </p:cNvSpPr>
          <p:nvPr>
            <p:ph idx="1"/>
          </p:nvPr>
        </p:nvSpPr>
        <p:spPr>
          <a:xfrm>
            <a:off x="2221832" y="1600200"/>
            <a:ext cx="7772400" cy="3962400"/>
          </a:xfrm>
        </p:spPr>
        <p:txBody>
          <a:bodyPr/>
          <a:lstStyle/>
          <a:p>
            <a:pPr marL="0" indent="0">
              <a:buNone/>
            </a:pPr>
            <a:r>
              <a:rPr lang="en-US" sz="2800" u="sng" dirty="0">
                <a:latin typeface="Corbel" panose="020B0503020204020204" pitchFamily="34" charset="0"/>
              </a:rPr>
              <a:t>Every state must:</a:t>
            </a:r>
          </a:p>
          <a:p>
            <a:r>
              <a:rPr lang="en-US" sz="2800" dirty="0">
                <a:latin typeface="Corbel" panose="020B0503020204020204" pitchFamily="34" charset="0"/>
              </a:rPr>
              <a:t>Have college and career ready standards</a:t>
            </a:r>
          </a:p>
          <a:p>
            <a:r>
              <a:rPr lang="en-US" sz="2800" dirty="0">
                <a:latin typeface="Corbel" panose="020B0503020204020204" pitchFamily="34" charset="0"/>
              </a:rPr>
              <a:t>Assess students for math, language arts, and science</a:t>
            </a:r>
          </a:p>
          <a:p>
            <a:r>
              <a:rPr lang="en-US" sz="2800" dirty="0">
                <a:latin typeface="Corbel" panose="020B0503020204020204" pitchFamily="34" charset="0"/>
              </a:rPr>
              <a:t>Disaggregate student data by subgroup</a:t>
            </a:r>
          </a:p>
          <a:p>
            <a:r>
              <a:rPr lang="en-US" sz="2800" dirty="0">
                <a:latin typeface="Corbel" panose="020B0503020204020204" pitchFamily="34" charset="0"/>
              </a:rPr>
              <a:t>Report data with transparency</a:t>
            </a:r>
          </a:p>
          <a:p>
            <a:r>
              <a:rPr lang="en-US" sz="2800" dirty="0">
                <a:latin typeface="Corbel" panose="020B0503020204020204" pitchFamily="34" charset="0"/>
              </a:rPr>
              <a:t>Identify lower-performing schools in need of support and improvement (comprehensive; targeted)</a:t>
            </a:r>
          </a:p>
        </p:txBody>
      </p:sp>
      <p:sp>
        <p:nvSpPr>
          <p:cNvPr id="4" name="Slide Number Placeholder 3">
            <a:extLst>
              <a:ext uri="{FF2B5EF4-FFF2-40B4-BE49-F238E27FC236}">
                <a16:creationId xmlns:a16="http://schemas.microsoft.com/office/drawing/2014/main" id="{B62DCD1E-6A72-46EA-BD85-749521EC3285}"/>
              </a:ext>
            </a:extLst>
          </p:cNvPr>
          <p:cNvSpPr>
            <a:spLocks noGrp="1"/>
          </p:cNvSpPr>
          <p:nvPr>
            <p:ph type="sldNum" sz="quarter" idx="12"/>
          </p:nvPr>
        </p:nvSpPr>
        <p:spPr/>
        <p:txBody>
          <a:bodyPr/>
          <a:lstStyle/>
          <a:p>
            <a:pPr fontAlgn="base">
              <a:spcBef>
                <a:spcPct val="0"/>
              </a:spcBef>
              <a:spcAft>
                <a:spcPct val="0"/>
              </a:spcAft>
              <a:defRPr/>
            </a:pPr>
            <a:fld id="{F30D32EB-814D-4983-94E8-A68D9AD264A5}" type="slidenum">
              <a:rPr lang="en-US">
                <a:solidFill>
                  <a:srgbClr val="000000"/>
                </a:solidFill>
                <a:latin typeface="Corbel" panose="020B0503020204020204"/>
              </a:rPr>
              <a:pPr fontAlgn="base">
                <a:spcBef>
                  <a:spcPct val="0"/>
                </a:spcBef>
                <a:spcAft>
                  <a:spcPct val="0"/>
                </a:spcAft>
                <a:defRPr/>
              </a:pPr>
              <a:t>5</a:t>
            </a:fld>
            <a:endParaRPr lang="en-US" dirty="0">
              <a:solidFill>
                <a:srgbClr val="000000"/>
              </a:solidFill>
              <a:latin typeface="Corbel" panose="020B0503020204020204"/>
            </a:endParaRPr>
          </a:p>
        </p:txBody>
      </p:sp>
    </p:spTree>
    <p:extLst>
      <p:ext uri="{BB962C8B-B14F-4D97-AF65-F5344CB8AC3E}">
        <p14:creationId xmlns:p14="http://schemas.microsoft.com/office/powerpoint/2010/main" val="37772994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BC7389-F8D4-4DD5-8492-60F796C37860}"/>
              </a:ext>
            </a:extLst>
          </p:cNvPr>
          <p:cNvSpPr>
            <a:spLocks noGrp="1"/>
          </p:cNvSpPr>
          <p:nvPr>
            <p:ph type="title"/>
          </p:nvPr>
        </p:nvSpPr>
        <p:spPr/>
        <p:txBody>
          <a:bodyPr/>
          <a:lstStyle/>
          <a:p>
            <a:r>
              <a:rPr lang="en-US" b="1" dirty="0">
                <a:solidFill>
                  <a:schemeClr val="accent2"/>
                </a:solidFill>
              </a:rPr>
              <a:t>What’s in PA’s ESSA Plan?</a:t>
            </a:r>
          </a:p>
        </p:txBody>
      </p:sp>
      <p:sp>
        <p:nvSpPr>
          <p:cNvPr id="3" name="Content Placeholder 2">
            <a:extLst>
              <a:ext uri="{FF2B5EF4-FFF2-40B4-BE49-F238E27FC236}">
                <a16:creationId xmlns:a16="http://schemas.microsoft.com/office/drawing/2014/main" id="{9215E2B6-3C52-417A-8B40-0B9A1F78D7E2}"/>
              </a:ext>
            </a:extLst>
          </p:cNvPr>
          <p:cNvSpPr>
            <a:spLocks noGrp="1"/>
          </p:cNvSpPr>
          <p:nvPr>
            <p:ph idx="1"/>
          </p:nvPr>
        </p:nvSpPr>
        <p:spPr>
          <a:xfrm>
            <a:off x="1619480" y="1549707"/>
            <a:ext cx="8763918" cy="3962400"/>
          </a:xfrm>
        </p:spPr>
        <p:txBody>
          <a:bodyPr/>
          <a:lstStyle/>
          <a:p>
            <a:r>
              <a:rPr lang="en-US" sz="2400" b="1" dirty="0"/>
              <a:t>Assessments</a:t>
            </a:r>
          </a:p>
          <a:p>
            <a:pPr lvl="1"/>
            <a:r>
              <a:rPr lang="en-US" sz="2400" i="1" dirty="0"/>
              <a:t>PSSAs, Keystone Exams </a:t>
            </a:r>
          </a:p>
          <a:p>
            <a:endParaRPr lang="en-US" sz="2400" b="1" dirty="0"/>
          </a:p>
          <a:p>
            <a:r>
              <a:rPr lang="en-US" sz="2400" b="1" dirty="0"/>
              <a:t>Supporting Effective Educators</a:t>
            </a:r>
          </a:p>
          <a:p>
            <a:pPr lvl="1"/>
            <a:r>
              <a:rPr lang="en-US" sz="2400" i="1" dirty="0"/>
              <a:t>Title II professional learning; clinical residency</a:t>
            </a:r>
          </a:p>
          <a:p>
            <a:endParaRPr lang="en-US" sz="2400" b="1" dirty="0"/>
          </a:p>
          <a:p>
            <a:r>
              <a:rPr lang="en-US" sz="2400" b="1" dirty="0"/>
              <a:t>Supporting All Students</a:t>
            </a:r>
            <a:r>
              <a:rPr lang="en-US" sz="2400" dirty="0"/>
              <a:t> (Equity)</a:t>
            </a:r>
          </a:p>
          <a:p>
            <a:pPr lvl="1"/>
            <a:r>
              <a:rPr lang="en-US" sz="2400" i="1" dirty="0"/>
              <a:t>School climate; well-rounded education</a:t>
            </a:r>
          </a:p>
          <a:p>
            <a:endParaRPr lang="en-US" sz="2400" b="1" dirty="0"/>
          </a:p>
          <a:p>
            <a:r>
              <a:rPr lang="en-US" sz="2400" b="1" dirty="0"/>
              <a:t>Accountability, Support, School Improvement</a:t>
            </a:r>
          </a:p>
        </p:txBody>
      </p:sp>
      <p:sp>
        <p:nvSpPr>
          <p:cNvPr id="4" name="Slide Number Placeholder 3">
            <a:extLst>
              <a:ext uri="{FF2B5EF4-FFF2-40B4-BE49-F238E27FC236}">
                <a16:creationId xmlns:a16="http://schemas.microsoft.com/office/drawing/2014/main" id="{3ED73F15-7755-469B-BAD9-76262258C44A}"/>
              </a:ext>
            </a:extLst>
          </p:cNvPr>
          <p:cNvSpPr>
            <a:spLocks noGrp="1"/>
          </p:cNvSpPr>
          <p:nvPr>
            <p:ph type="sldNum" sz="quarter" idx="12"/>
          </p:nvPr>
        </p:nvSpPr>
        <p:spPr/>
        <p:txBody>
          <a:bodyPr/>
          <a:lstStyle/>
          <a:p>
            <a:pPr fontAlgn="base">
              <a:spcBef>
                <a:spcPct val="0"/>
              </a:spcBef>
              <a:spcAft>
                <a:spcPct val="0"/>
              </a:spcAft>
              <a:defRPr/>
            </a:pPr>
            <a:fld id="{F30D32EB-814D-4983-94E8-A68D9AD264A5}" type="slidenum">
              <a:rPr lang="en-US">
                <a:solidFill>
                  <a:srgbClr val="000000"/>
                </a:solidFill>
                <a:latin typeface="Corbel" panose="020B0503020204020204"/>
              </a:rPr>
              <a:pPr fontAlgn="base">
                <a:spcBef>
                  <a:spcPct val="0"/>
                </a:spcBef>
                <a:spcAft>
                  <a:spcPct val="0"/>
                </a:spcAft>
                <a:defRPr/>
              </a:pPr>
              <a:t>6</a:t>
            </a:fld>
            <a:endParaRPr lang="en-US" dirty="0">
              <a:solidFill>
                <a:srgbClr val="000000"/>
              </a:solidFill>
              <a:latin typeface="Corbel" panose="020B0503020204020204"/>
            </a:endParaRPr>
          </a:p>
        </p:txBody>
      </p:sp>
    </p:spTree>
    <p:extLst>
      <p:ext uri="{BB962C8B-B14F-4D97-AF65-F5344CB8AC3E}">
        <p14:creationId xmlns:p14="http://schemas.microsoft.com/office/powerpoint/2010/main" val="20697142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D4C472-950F-42CD-B955-6EAE918628C4}"/>
              </a:ext>
            </a:extLst>
          </p:cNvPr>
          <p:cNvSpPr>
            <a:spLocks noGrp="1"/>
          </p:cNvSpPr>
          <p:nvPr>
            <p:ph type="title"/>
          </p:nvPr>
        </p:nvSpPr>
        <p:spPr/>
        <p:txBody>
          <a:bodyPr/>
          <a:lstStyle/>
          <a:p>
            <a:r>
              <a:rPr lang="en-US" b="1" dirty="0">
                <a:solidFill>
                  <a:schemeClr val="accent2"/>
                </a:solidFill>
              </a:rPr>
              <a:t>Accountability under ESSA</a:t>
            </a:r>
          </a:p>
        </p:txBody>
      </p:sp>
      <p:sp>
        <p:nvSpPr>
          <p:cNvPr id="3" name="Content Placeholder 2">
            <a:extLst>
              <a:ext uri="{FF2B5EF4-FFF2-40B4-BE49-F238E27FC236}">
                <a16:creationId xmlns:a16="http://schemas.microsoft.com/office/drawing/2014/main" id="{E1D74BE6-3792-43C9-AE87-140F9D51BBD3}"/>
              </a:ext>
            </a:extLst>
          </p:cNvPr>
          <p:cNvSpPr>
            <a:spLocks noGrp="1"/>
          </p:cNvSpPr>
          <p:nvPr>
            <p:ph idx="1"/>
          </p:nvPr>
        </p:nvSpPr>
        <p:spPr>
          <a:xfrm>
            <a:off x="2193758" y="1600200"/>
            <a:ext cx="7772400" cy="4343400"/>
          </a:xfrm>
        </p:spPr>
        <p:txBody>
          <a:bodyPr/>
          <a:lstStyle/>
          <a:p>
            <a:pPr marL="0" indent="0">
              <a:buNone/>
            </a:pPr>
            <a:r>
              <a:rPr lang="en-US" sz="2400" dirty="0"/>
              <a:t>States </a:t>
            </a:r>
            <a:r>
              <a:rPr lang="en-US" sz="2400" u="sng" dirty="0"/>
              <a:t>must</a:t>
            </a:r>
            <a:r>
              <a:rPr lang="en-US" sz="2400" dirty="0"/>
              <a:t> use Academic Indicators and at least one School Quality indicator to identify schools in need of Comprehensive or Targeted supports and improvement:</a:t>
            </a:r>
          </a:p>
          <a:p>
            <a:pPr lvl="1"/>
            <a:r>
              <a:rPr lang="en-US" sz="2000" i="1" dirty="0"/>
              <a:t>Lowest performing 5% of Title I schools</a:t>
            </a:r>
          </a:p>
          <a:p>
            <a:pPr lvl="1"/>
            <a:r>
              <a:rPr lang="en-US" sz="2000" i="1" dirty="0"/>
              <a:t>Any high school with graduation rate at or below 67%</a:t>
            </a:r>
          </a:p>
          <a:p>
            <a:pPr lvl="1"/>
            <a:r>
              <a:rPr lang="en-US" sz="2000" i="1" dirty="0"/>
              <a:t>Title I schools with chronically low-performing student group/s</a:t>
            </a:r>
          </a:p>
          <a:p>
            <a:pPr marL="0" indent="0">
              <a:buNone/>
            </a:pPr>
            <a:r>
              <a:rPr lang="en-US" sz="2400" u="sng" dirty="0"/>
              <a:t>PA indicators:</a:t>
            </a:r>
          </a:p>
          <a:p>
            <a:pPr lvl="1"/>
            <a:r>
              <a:rPr lang="en-US" sz="2400" b="1" dirty="0"/>
              <a:t> Academic</a:t>
            </a:r>
            <a:r>
              <a:rPr lang="en-US" sz="2400" dirty="0"/>
              <a:t>: Growth; Proficiency; Graduation rates; English Language Proficiency</a:t>
            </a:r>
          </a:p>
          <a:p>
            <a:pPr lvl="1"/>
            <a:r>
              <a:rPr lang="en-US" sz="2400" b="1" dirty="0"/>
              <a:t>School Quality</a:t>
            </a:r>
            <a:r>
              <a:rPr lang="en-US" sz="2400" dirty="0"/>
              <a:t>: Career readiness; Chronic absenteeism</a:t>
            </a:r>
          </a:p>
        </p:txBody>
      </p:sp>
      <p:sp>
        <p:nvSpPr>
          <p:cNvPr id="4" name="Slide Number Placeholder 3">
            <a:extLst>
              <a:ext uri="{FF2B5EF4-FFF2-40B4-BE49-F238E27FC236}">
                <a16:creationId xmlns:a16="http://schemas.microsoft.com/office/drawing/2014/main" id="{DA5AD98E-34E7-446D-9E45-08F75E09A665}"/>
              </a:ext>
            </a:extLst>
          </p:cNvPr>
          <p:cNvSpPr>
            <a:spLocks noGrp="1"/>
          </p:cNvSpPr>
          <p:nvPr>
            <p:ph type="sldNum" sz="quarter" idx="12"/>
          </p:nvPr>
        </p:nvSpPr>
        <p:spPr/>
        <p:txBody>
          <a:bodyPr/>
          <a:lstStyle/>
          <a:p>
            <a:pPr fontAlgn="base">
              <a:spcBef>
                <a:spcPct val="0"/>
              </a:spcBef>
              <a:spcAft>
                <a:spcPct val="0"/>
              </a:spcAft>
              <a:defRPr/>
            </a:pPr>
            <a:fld id="{F30D32EB-814D-4983-94E8-A68D9AD264A5}" type="slidenum">
              <a:rPr lang="en-US">
                <a:solidFill>
                  <a:srgbClr val="000000"/>
                </a:solidFill>
                <a:latin typeface="Corbel" panose="020B0503020204020204"/>
              </a:rPr>
              <a:pPr fontAlgn="base">
                <a:spcBef>
                  <a:spcPct val="0"/>
                </a:spcBef>
                <a:spcAft>
                  <a:spcPct val="0"/>
                </a:spcAft>
                <a:defRPr/>
              </a:pPr>
              <a:t>7</a:t>
            </a:fld>
            <a:endParaRPr lang="en-US" dirty="0">
              <a:solidFill>
                <a:srgbClr val="000000"/>
              </a:solidFill>
              <a:latin typeface="Corbel" panose="020B0503020204020204"/>
            </a:endParaRPr>
          </a:p>
        </p:txBody>
      </p:sp>
    </p:spTree>
    <p:extLst>
      <p:ext uri="{BB962C8B-B14F-4D97-AF65-F5344CB8AC3E}">
        <p14:creationId xmlns:p14="http://schemas.microsoft.com/office/powerpoint/2010/main" val="5249661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421105"/>
            <a:ext cx="7772400" cy="1143000"/>
          </a:xfrm>
        </p:spPr>
        <p:txBody>
          <a:bodyPr/>
          <a:lstStyle/>
          <a:p>
            <a:r>
              <a:rPr lang="en-US" b="1" dirty="0">
                <a:solidFill>
                  <a:schemeClr val="accent2"/>
                </a:solidFill>
              </a:rPr>
              <a:t>PA Process to Identify Schools</a:t>
            </a:r>
          </a:p>
        </p:txBody>
      </p:sp>
      <p:sp>
        <p:nvSpPr>
          <p:cNvPr id="3" name="Content Placeholder 2"/>
          <p:cNvSpPr>
            <a:spLocks noGrp="1"/>
          </p:cNvSpPr>
          <p:nvPr>
            <p:ph idx="1"/>
          </p:nvPr>
        </p:nvSpPr>
        <p:spPr>
          <a:xfrm>
            <a:off x="2209800" y="1564106"/>
            <a:ext cx="7924800" cy="4379495"/>
          </a:xfrm>
        </p:spPr>
        <p:txBody>
          <a:bodyPr>
            <a:noAutofit/>
          </a:bodyPr>
          <a:lstStyle/>
          <a:p>
            <a:pPr marL="0" indent="0">
              <a:buNone/>
            </a:pPr>
            <a:r>
              <a:rPr lang="en-US" sz="2400" b="1" dirty="0"/>
              <a:t>Step 1</a:t>
            </a:r>
            <a:r>
              <a:rPr lang="en-US" sz="2400" dirty="0"/>
              <a:t>: Preliminary identification based on low </a:t>
            </a:r>
            <a:r>
              <a:rPr lang="en-US" sz="2400" u="sng" dirty="0"/>
              <a:t>academic achievement and low growth</a:t>
            </a:r>
          </a:p>
          <a:p>
            <a:pPr marL="0" indent="0">
              <a:buNone/>
            </a:pPr>
            <a:endParaRPr lang="en-US" sz="2400" b="1" dirty="0"/>
          </a:p>
          <a:p>
            <a:pPr marL="0" indent="0">
              <a:buNone/>
            </a:pPr>
            <a:r>
              <a:rPr lang="en-US" sz="2400" b="1" dirty="0"/>
              <a:t>Step 2</a:t>
            </a:r>
            <a:r>
              <a:rPr lang="en-US" sz="2400" dirty="0"/>
              <a:t>: Evaluation of performance for following indicators:</a:t>
            </a:r>
          </a:p>
          <a:p>
            <a:r>
              <a:rPr lang="en-US" sz="2400" i="1" dirty="0"/>
              <a:t>Substantially Weighted Indicators (1 or both)</a:t>
            </a:r>
          </a:p>
          <a:p>
            <a:pPr lvl="1"/>
            <a:r>
              <a:rPr lang="en-US" sz="2400" dirty="0"/>
              <a:t>High school graduation rate; Progress in ELP</a:t>
            </a:r>
          </a:p>
          <a:p>
            <a:r>
              <a:rPr lang="en-US" sz="2400" i="1" dirty="0"/>
              <a:t>School Quality Indicators</a:t>
            </a:r>
            <a:r>
              <a:rPr lang="en-US" sz="2400" dirty="0"/>
              <a:t> </a:t>
            </a:r>
            <a:r>
              <a:rPr lang="en-US" sz="2400" i="1" dirty="0"/>
              <a:t>(both)</a:t>
            </a:r>
          </a:p>
          <a:p>
            <a:pPr marL="0" indent="0">
              <a:buNone/>
            </a:pPr>
            <a:endParaRPr lang="en-US" sz="2400" b="1" dirty="0"/>
          </a:p>
          <a:p>
            <a:pPr marL="0" indent="0">
              <a:buNone/>
            </a:pPr>
            <a:r>
              <a:rPr lang="en-US" sz="2400" b="1" dirty="0"/>
              <a:t>Step 3</a:t>
            </a:r>
            <a:r>
              <a:rPr lang="en-US" sz="2400" dirty="0"/>
              <a:t>: ID additional high schools with graduation rate at or below 67 percent </a:t>
            </a:r>
            <a:r>
              <a:rPr lang="en-US" sz="2400" i="1" dirty="0"/>
              <a:t>(all high schools, not just Title I)</a:t>
            </a:r>
          </a:p>
        </p:txBody>
      </p:sp>
      <p:sp>
        <p:nvSpPr>
          <p:cNvPr id="4" name="Slide Number Placeholder 3"/>
          <p:cNvSpPr>
            <a:spLocks noGrp="1"/>
          </p:cNvSpPr>
          <p:nvPr>
            <p:ph type="sldNum" sz="quarter" idx="12"/>
          </p:nvPr>
        </p:nvSpPr>
        <p:spPr/>
        <p:txBody>
          <a:bodyPr/>
          <a:lstStyle/>
          <a:p>
            <a:pPr fontAlgn="base">
              <a:spcBef>
                <a:spcPct val="0"/>
              </a:spcBef>
              <a:spcAft>
                <a:spcPct val="0"/>
              </a:spcAft>
              <a:defRPr/>
            </a:pPr>
            <a:fld id="{680C5762-CF65-4775-9966-A58D40CC61B9}" type="slidenum">
              <a:rPr lang="en-US">
                <a:solidFill>
                  <a:srgbClr val="000000"/>
                </a:solidFill>
                <a:latin typeface="Calibri" panose="020F0502020204030204"/>
              </a:rPr>
              <a:pPr fontAlgn="base">
                <a:spcBef>
                  <a:spcPct val="0"/>
                </a:spcBef>
                <a:spcAft>
                  <a:spcPct val="0"/>
                </a:spcAft>
                <a:defRPr/>
              </a:pPr>
              <a:t>8</a:t>
            </a:fld>
            <a:endParaRPr lang="en-US">
              <a:solidFill>
                <a:srgbClr val="000000"/>
              </a:solidFill>
              <a:latin typeface="Calibri" panose="020F0502020204030204"/>
            </a:endParaRPr>
          </a:p>
        </p:txBody>
      </p:sp>
    </p:spTree>
    <p:extLst>
      <p:ext uri="{BB962C8B-B14F-4D97-AF65-F5344CB8AC3E}">
        <p14:creationId xmlns:p14="http://schemas.microsoft.com/office/powerpoint/2010/main" val="8045709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421105"/>
            <a:ext cx="7772400" cy="1143000"/>
          </a:xfrm>
        </p:spPr>
        <p:txBody>
          <a:bodyPr/>
          <a:lstStyle/>
          <a:p>
            <a:r>
              <a:rPr lang="en-US" b="1" dirty="0">
                <a:solidFill>
                  <a:schemeClr val="accent2"/>
                </a:solidFill>
              </a:rPr>
              <a:t>4-year Cycle of Improvement</a:t>
            </a:r>
          </a:p>
        </p:txBody>
      </p:sp>
      <p:sp>
        <p:nvSpPr>
          <p:cNvPr id="3" name="Content Placeholder 2"/>
          <p:cNvSpPr>
            <a:spLocks noGrp="1"/>
          </p:cNvSpPr>
          <p:nvPr>
            <p:ph idx="1"/>
          </p:nvPr>
        </p:nvSpPr>
        <p:spPr>
          <a:xfrm>
            <a:off x="2209800" y="1600200"/>
            <a:ext cx="7772400" cy="4343400"/>
          </a:xfrm>
        </p:spPr>
        <p:txBody>
          <a:bodyPr>
            <a:noAutofit/>
          </a:bodyPr>
          <a:lstStyle/>
          <a:p>
            <a:pPr marL="0" indent="0" algn="ctr">
              <a:buNone/>
            </a:pPr>
            <a:r>
              <a:rPr lang="en-US" sz="2400" b="1" dirty="0"/>
              <a:t>To exit CSI, A-TSI identification and </a:t>
            </a:r>
            <a:r>
              <a:rPr lang="en-US" sz="2400" b="1" u="sng" dirty="0"/>
              <a:t>not</a:t>
            </a:r>
            <a:r>
              <a:rPr lang="en-US" sz="2400" b="1" dirty="0"/>
              <a:t> be identified for “</a:t>
            </a:r>
            <a:r>
              <a:rPr lang="en-US" sz="2400" b="1" i="1" u="sng" dirty="0"/>
              <a:t>more rigorous interventions</a:t>
            </a:r>
            <a:r>
              <a:rPr lang="en-US" sz="2400" b="1" dirty="0"/>
              <a:t>” after 4 years, schools </a:t>
            </a:r>
            <a:r>
              <a:rPr lang="en-US" sz="2400" b="1" u="sng" dirty="0"/>
              <a:t>must</a:t>
            </a:r>
            <a:r>
              <a:rPr lang="en-US" sz="2400" b="1" dirty="0"/>
              <a:t>:</a:t>
            </a:r>
            <a:endParaRPr lang="en-US" sz="2400" dirty="0"/>
          </a:p>
          <a:p>
            <a:r>
              <a:rPr lang="en-US" sz="2400" dirty="0"/>
              <a:t>Show continued progress on the academic achievement indicator and on the school quality indicator(s) </a:t>
            </a:r>
          </a:p>
          <a:p>
            <a:r>
              <a:rPr lang="en-US" sz="2400" dirty="0"/>
              <a:t>Exceed the identification standards for CSI that were applied the year of initial identification</a:t>
            </a:r>
          </a:p>
          <a:p>
            <a:r>
              <a:rPr lang="en-US" sz="2400" dirty="0"/>
              <a:t>Submit an updated improvement plan</a:t>
            </a:r>
          </a:p>
          <a:p>
            <a:r>
              <a:rPr lang="en-US" sz="2400" dirty="0"/>
              <a:t>Participate in PDE-sponsored technical assistance activities</a:t>
            </a:r>
          </a:p>
        </p:txBody>
      </p:sp>
      <p:sp>
        <p:nvSpPr>
          <p:cNvPr id="4" name="Slide Number Placeholder 3"/>
          <p:cNvSpPr>
            <a:spLocks noGrp="1"/>
          </p:cNvSpPr>
          <p:nvPr>
            <p:ph type="sldNum" sz="quarter" idx="12"/>
          </p:nvPr>
        </p:nvSpPr>
        <p:spPr/>
        <p:txBody>
          <a:bodyPr/>
          <a:lstStyle/>
          <a:p>
            <a:pPr fontAlgn="base">
              <a:spcBef>
                <a:spcPct val="0"/>
              </a:spcBef>
              <a:spcAft>
                <a:spcPct val="0"/>
              </a:spcAft>
              <a:defRPr/>
            </a:pPr>
            <a:fld id="{680C5762-CF65-4775-9966-A58D40CC61B9}" type="slidenum">
              <a:rPr lang="en-US">
                <a:solidFill>
                  <a:srgbClr val="000000"/>
                </a:solidFill>
                <a:latin typeface="Calibri" panose="020F0502020204030204"/>
              </a:rPr>
              <a:pPr fontAlgn="base">
                <a:spcBef>
                  <a:spcPct val="0"/>
                </a:spcBef>
                <a:spcAft>
                  <a:spcPct val="0"/>
                </a:spcAft>
                <a:defRPr/>
              </a:pPr>
              <a:t>9</a:t>
            </a:fld>
            <a:endParaRPr lang="en-US">
              <a:solidFill>
                <a:srgbClr val="000000"/>
              </a:solidFill>
              <a:latin typeface="Calibri" panose="020F0502020204030204"/>
            </a:endParaRPr>
          </a:p>
        </p:txBody>
      </p:sp>
    </p:spTree>
    <p:extLst>
      <p:ext uri="{BB962C8B-B14F-4D97-AF65-F5344CB8AC3E}">
        <p14:creationId xmlns:p14="http://schemas.microsoft.com/office/powerpoint/2010/main" val="4193360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Default Design">
  <a:themeElements>
    <a:clrScheme name="1_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Corbel">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TotalTime>
  <Words>3110</Words>
  <Application>Microsoft Office PowerPoint</Application>
  <PresentationFormat>Widescreen</PresentationFormat>
  <Paragraphs>256</Paragraphs>
  <Slides>10</Slides>
  <Notes>10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&amp;quot</vt:lpstr>
      <vt:lpstr>Arial</vt:lpstr>
      <vt:lpstr>Calibri</vt:lpstr>
      <vt:lpstr>Century Gothic</vt:lpstr>
      <vt:lpstr>Corbel</vt:lpstr>
      <vt:lpstr>Times New Roman</vt:lpstr>
      <vt:lpstr>1_Default Design</vt:lpstr>
      <vt:lpstr>Every Student Succeeds Act 101  </vt:lpstr>
      <vt:lpstr>What is ESSA?</vt:lpstr>
      <vt:lpstr>What are the main purposes of ESSA?</vt:lpstr>
      <vt:lpstr>What does ESSA do?</vt:lpstr>
      <vt:lpstr>What does ESSA require?</vt:lpstr>
      <vt:lpstr>What’s in PA’s ESSA Plan?</vt:lpstr>
      <vt:lpstr>Accountability under ESSA</vt:lpstr>
      <vt:lpstr>PA Process to Identify Schools</vt:lpstr>
      <vt:lpstr>4-year Cycle of Improvement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Zampogna, Elizabeth [PA]</dc:creator>
  <cp:lastModifiedBy>Zampogna, Elizabeth [PA]</cp:lastModifiedBy>
  <cp:revision>6</cp:revision>
  <dcterms:created xsi:type="dcterms:W3CDTF">2018-11-28T16:40:41Z</dcterms:created>
  <dcterms:modified xsi:type="dcterms:W3CDTF">2018-11-29T14:34:34Z</dcterms:modified>
</cp:coreProperties>
</file>