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6"/>
  </p:notesMasterIdLst>
  <p:sldIdLst>
    <p:sldId id="256" r:id="rId2"/>
    <p:sldId id="258" r:id="rId3"/>
    <p:sldId id="260" r:id="rId4"/>
    <p:sldId id="261" r:id="rId5"/>
    <p:sldId id="262" r:id="rId6"/>
    <p:sldId id="263" r:id="rId7"/>
    <p:sldId id="264" r:id="rId8"/>
    <p:sldId id="265" r:id="rId9"/>
    <p:sldId id="271" r:id="rId10"/>
    <p:sldId id="273"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74286" autoAdjust="0"/>
  </p:normalViewPr>
  <p:slideViewPr>
    <p:cSldViewPr snapToGrid="0">
      <p:cViewPr varScale="1">
        <p:scale>
          <a:sx n="50" d="100"/>
          <a:sy n="50" d="100"/>
        </p:scale>
        <p:origin x="122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A91D8-CFE2-4FA3-8C5E-895C5445D329}" type="datetimeFigureOut">
              <a:rPr lang="en-US" smtClean="0"/>
              <a:t>6/11/2020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B79AF-1A73-4AEB-B310-16DC9261482B}" type="slidenum">
              <a:rPr lang="en-US" smtClean="0"/>
              <a:t>‹#›</a:t>
            </a:fld>
            <a:endParaRPr lang="en-US" dirty="0"/>
          </a:p>
        </p:txBody>
      </p:sp>
    </p:spTree>
    <p:extLst>
      <p:ext uri="{BB962C8B-B14F-4D97-AF65-F5344CB8AC3E}">
        <p14:creationId xmlns:p14="http://schemas.microsoft.com/office/powerpoint/2010/main" val="142292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general intro slide, insert Comms awesome branding/tag line!</a:t>
            </a:r>
          </a:p>
          <a:p>
            <a:endParaRPr lang="en-US" dirty="0"/>
          </a:p>
          <a:p>
            <a:r>
              <a:rPr lang="en-US" dirty="0"/>
              <a:t>ESP-focused (reference the job classifications that make up ESPs in your district – custodians, cafeteria, paraprofessionals, recess aids, secretaries, bus drivers, etc…)</a:t>
            </a:r>
          </a:p>
          <a:p>
            <a:endParaRPr lang="en-US" dirty="0"/>
          </a:p>
        </p:txBody>
      </p:sp>
      <p:sp>
        <p:nvSpPr>
          <p:cNvPr id="4" name="Slide Number Placeholder 3"/>
          <p:cNvSpPr>
            <a:spLocks noGrp="1"/>
          </p:cNvSpPr>
          <p:nvPr>
            <p:ph type="sldNum" sz="quarter" idx="5"/>
          </p:nvPr>
        </p:nvSpPr>
        <p:spPr/>
        <p:txBody>
          <a:bodyPr/>
          <a:lstStyle/>
          <a:p>
            <a:fld id="{7DEB79AF-1A73-4AEB-B310-16DC9261482B}" type="slidenum">
              <a:rPr lang="en-US" smtClean="0"/>
              <a:t>1</a:t>
            </a:fld>
            <a:endParaRPr lang="en-US" dirty="0"/>
          </a:p>
        </p:txBody>
      </p:sp>
    </p:spTree>
    <p:extLst>
      <p:ext uri="{BB962C8B-B14F-4D97-AF65-F5344CB8AC3E}">
        <p14:creationId xmlns:p14="http://schemas.microsoft.com/office/powerpoint/2010/main" val="1740399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CBA – if possible, presenter can have their original contract (likely from sometime in the 1970s) to compare some of the language, wages. Show how far they’ve come (maybe look at negotiated starting hourly wage rate from the original contract to what it is today?) bc of work of union members before them.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Pages in the document today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Presenter can select a section of their contract to highlight</a:t>
            </a:r>
          </a:p>
          <a:p>
            <a:endParaRPr lang="en-US" dirty="0"/>
          </a:p>
        </p:txBody>
      </p:sp>
      <p:sp>
        <p:nvSpPr>
          <p:cNvPr id="4" name="Slide Number Placeholder 3"/>
          <p:cNvSpPr>
            <a:spLocks noGrp="1"/>
          </p:cNvSpPr>
          <p:nvPr>
            <p:ph type="sldNum" sz="quarter" idx="5"/>
          </p:nvPr>
        </p:nvSpPr>
        <p:spPr/>
        <p:txBody>
          <a:bodyPr/>
          <a:lstStyle/>
          <a:p>
            <a:fld id="{7DEB79AF-1A73-4AEB-B310-16DC9261482B}" type="slidenum">
              <a:rPr lang="en-US" smtClean="0"/>
              <a:t>10</a:t>
            </a:fld>
            <a:endParaRPr lang="en-US" dirty="0"/>
          </a:p>
        </p:txBody>
      </p:sp>
    </p:spTree>
    <p:extLst>
      <p:ext uri="{BB962C8B-B14F-4D97-AF65-F5344CB8AC3E}">
        <p14:creationId xmlns:p14="http://schemas.microsoft.com/office/powerpoint/2010/main" val="272509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Benefits of Membership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ESP focused – free college for associates degree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You can focus on your job, peace of mind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Insert liability insurance and legal protection offered by member benefits</a:t>
            </a:r>
          </a:p>
          <a:p>
            <a:endParaRPr lang="en-US" dirty="0"/>
          </a:p>
        </p:txBody>
      </p:sp>
      <p:sp>
        <p:nvSpPr>
          <p:cNvPr id="4" name="Slide Number Placeholder 3"/>
          <p:cNvSpPr>
            <a:spLocks noGrp="1"/>
          </p:cNvSpPr>
          <p:nvPr>
            <p:ph type="sldNum" sz="quarter" idx="5"/>
          </p:nvPr>
        </p:nvSpPr>
        <p:spPr/>
        <p:txBody>
          <a:bodyPr/>
          <a:lstStyle/>
          <a:p>
            <a:fld id="{7DEB79AF-1A73-4AEB-B310-16DC9261482B}" type="slidenum">
              <a:rPr lang="en-US" smtClean="0"/>
              <a:t>11</a:t>
            </a:fld>
            <a:endParaRPr lang="en-US" dirty="0"/>
          </a:p>
        </p:txBody>
      </p:sp>
    </p:spTree>
    <p:extLst>
      <p:ext uri="{BB962C8B-B14F-4D97-AF65-F5344CB8AC3E}">
        <p14:creationId xmlns:p14="http://schemas.microsoft.com/office/powerpoint/2010/main" val="1432694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ESP – </a:t>
            </a:r>
            <a:r>
              <a:rPr lang="en-US" sz="1200" b="1" kern="1200" dirty="0">
                <a:solidFill>
                  <a:schemeClr val="tx1"/>
                </a:solidFill>
                <a:effectLst/>
                <a:latin typeface="+mn-lt"/>
                <a:ea typeface="+mn-ea"/>
                <a:cs typeface="+mn-cs"/>
              </a:rPr>
              <a:t>We have your back in fighting against subcontracting, keeping our communities safe, and keeping your jobs local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DEB79AF-1A73-4AEB-B310-16DC9261482B}" type="slidenum">
              <a:rPr lang="en-US" smtClean="0"/>
              <a:t>12</a:t>
            </a:fld>
            <a:endParaRPr lang="en-US" dirty="0"/>
          </a:p>
        </p:txBody>
      </p:sp>
    </p:spTree>
    <p:extLst>
      <p:ext uri="{BB962C8B-B14F-4D97-AF65-F5344CB8AC3E}">
        <p14:creationId xmlns:p14="http://schemas.microsoft.com/office/powerpoint/2010/main" val="12283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Stay informed</a:t>
            </a:r>
          </a:p>
          <a:p>
            <a:r>
              <a:rPr lang="en-US" sz="1200" kern="1200" dirty="0">
                <a:solidFill>
                  <a:schemeClr val="tx1"/>
                </a:solidFill>
                <a:effectLst/>
                <a:latin typeface="+mn-lt"/>
                <a:ea typeface="+mn-ea"/>
                <a:cs typeface="+mn-cs"/>
              </a:rPr>
              <a:t>Social media platforms – local, division, state </a:t>
            </a:r>
          </a:p>
          <a:p>
            <a:r>
              <a:rPr lang="en-US" sz="1200" kern="1200" dirty="0">
                <a:solidFill>
                  <a:schemeClr val="tx1"/>
                </a:solidFill>
                <a:effectLst/>
                <a:latin typeface="+mn-lt"/>
                <a:ea typeface="+mn-ea"/>
                <a:cs typeface="+mn-cs"/>
              </a:rPr>
              <a:t>Local activities – meetings, community events, trainings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Member Benefits: My Deals App, PSEA website, NEA website </a:t>
            </a:r>
          </a:p>
          <a:p>
            <a:endParaRPr lang="en-US" dirty="0"/>
          </a:p>
        </p:txBody>
      </p:sp>
      <p:sp>
        <p:nvSpPr>
          <p:cNvPr id="4" name="Slide Number Placeholder 3"/>
          <p:cNvSpPr>
            <a:spLocks noGrp="1"/>
          </p:cNvSpPr>
          <p:nvPr>
            <p:ph type="sldNum" sz="quarter" idx="5"/>
          </p:nvPr>
        </p:nvSpPr>
        <p:spPr/>
        <p:txBody>
          <a:bodyPr/>
          <a:lstStyle/>
          <a:p>
            <a:fld id="{7DEB79AF-1A73-4AEB-B310-16DC9261482B}" type="slidenum">
              <a:rPr lang="en-US" smtClean="0"/>
              <a:t>13</a:t>
            </a:fld>
            <a:endParaRPr lang="en-US" dirty="0"/>
          </a:p>
        </p:txBody>
      </p:sp>
    </p:spTree>
    <p:extLst>
      <p:ext uri="{BB962C8B-B14F-4D97-AF65-F5344CB8AC3E}">
        <p14:creationId xmlns:p14="http://schemas.microsoft.com/office/powerpoint/2010/main" val="3161299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there is a lot on your mind. This is quite a bit to digest in addition to beginning your 2020-2021 school year. </a:t>
            </a:r>
          </a:p>
          <a:p>
            <a:r>
              <a:rPr lang="en-US" dirty="0"/>
              <a:t>What is on your mind? Thoughts? Questions? Concerns?</a:t>
            </a:r>
          </a:p>
          <a:p>
            <a:endParaRPr lang="en-US" dirty="0"/>
          </a:p>
          <a:p>
            <a:r>
              <a:rPr lang="en-US" dirty="0"/>
              <a:t>If there are no questions, presenter will emphasize that PSEA and the local association is always here for them. There is so such things as stupid question. </a:t>
            </a:r>
          </a:p>
          <a:p>
            <a:endParaRPr lang="en-US" dirty="0"/>
          </a:p>
          <a:p>
            <a:r>
              <a:rPr lang="en-US" dirty="0"/>
              <a:t>Please reach out whenever you need to! </a:t>
            </a:r>
          </a:p>
          <a:p>
            <a:endParaRPr lang="en-US" dirty="0"/>
          </a:p>
        </p:txBody>
      </p:sp>
      <p:sp>
        <p:nvSpPr>
          <p:cNvPr id="4" name="Slide Number Placeholder 3"/>
          <p:cNvSpPr>
            <a:spLocks noGrp="1"/>
          </p:cNvSpPr>
          <p:nvPr>
            <p:ph type="sldNum" sz="quarter" idx="5"/>
          </p:nvPr>
        </p:nvSpPr>
        <p:spPr/>
        <p:txBody>
          <a:bodyPr/>
          <a:lstStyle/>
          <a:p>
            <a:fld id="{7DEB79AF-1A73-4AEB-B310-16DC9261482B}" type="slidenum">
              <a:rPr lang="en-US" smtClean="0"/>
              <a:t>14</a:t>
            </a:fld>
            <a:endParaRPr lang="en-US" dirty="0"/>
          </a:p>
        </p:txBody>
      </p:sp>
    </p:spTree>
    <p:extLst>
      <p:ext uri="{BB962C8B-B14F-4D97-AF65-F5344CB8AC3E}">
        <p14:creationId xmlns:p14="http://schemas.microsoft.com/office/powerpoint/2010/main" val="375301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Slide for Presenter – </a:t>
            </a:r>
            <a:r>
              <a:rPr lang="en-US" sz="1200" kern="1200" dirty="0">
                <a:solidFill>
                  <a:schemeClr val="tx1"/>
                </a:solidFill>
                <a:effectLst/>
                <a:latin typeface="+mn-lt"/>
                <a:ea typeface="+mn-ea"/>
                <a:cs typeface="+mn-cs"/>
              </a:rPr>
              <a:t>Presenter shares story of why he or she became a member of PSEA and got involved – story of self (Why did you join? Why have you remained an active member of the association?)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DEB79AF-1A73-4AEB-B310-16DC9261482B}" type="slidenum">
              <a:rPr lang="en-US" smtClean="0"/>
              <a:t>2</a:t>
            </a:fld>
            <a:endParaRPr lang="en-US" dirty="0"/>
          </a:p>
        </p:txBody>
      </p:sp>
    </p:spTree>
    <p:extLst>
      <p:ext uri="{BB962C8B-B14F-4D97-AF65-F5344CB8AC3E}">
        <p14:creationId xmlns:p14="http://schemas.microsoft.com/office/powerpoint/2010/main" val="187736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Messaging from 6.3.2020 call (Jimmy should have this directly from the notes)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ESP message -we realize the stress you have been dealing with as a … (maybe they have family members who lost their jobs, maybe they lost their job from another employment position….maybe they lost a loved one to COVID  19 forcing them to seek better employment for themselves….we are here for you…we are family….)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DEB79AF-1A73-4AEB-B310-16DC9261482B}" type="slidenum">
              <a:rPr lang="en-US" smtClean="0"/>
              <a:t>3</a:t>
            </a:fld>
            <a:endParaRPr lang="en-US" dirty="0"/>
          </a:p>
        </p:txBody>
      </p:sp>
    </p:spTree>
    <p:extLst>
      <p:ext uri="{BB962C8B-B14F-4D97-AF65-F5344CB8AC3E}">
        <p14:creationId xmlns:p14="http://schemas.microsoft.com/office/powerpoint/2010/main" val="2866212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group texting was a thing!</a:t>
            </a:r>
          </a:p>
          <a:p>
            <a:endParaRPr lang="en-US" dirty="0"/>
          </a:p>
          <a:p>
            <a:r>
              <a:rPr lang="en-US" dirty="0"/>
              <a:t>Insert significant historical wins - IF POSSIBLE – have the local reference their original contract, and state what the wages were at that time.  Most likely this would be from the early-mid 1970s…… how far we’ve come.</a:t>
            </a:r>
          </a:p>
        </p:txBody>
      </p:sp>
      <p:sp>
        <p:nvSpPr>
          <p:cNvPr id="4" name="Slide Number Placeholder 3"/>
          <p:cNvSpPr>
            <a:spLocks noGrp="1"/>
          </p:cNvSpPr>
          <p:nvPr>
            <p:ph type="sldNum" sz="quarter" idx="5"/>
          </p:nvPr>
        </p:nvSpPr>
        <p:spPr/>
        <p:txBody>
          <a:bodyPr/>
          <a:lstStyle/>
          <a:p>
            <a:fld id="{7DEB79AF-1A73-4AEB-B310-16DC9261482B}" type="slidenum">
              <a:rPr lang="en-US" smtClean="0"/>
              <a:t>4</a:t>
            </a:fld>
            <a:endParaRPr lang="en-US" dirty="0"/>
          </a:p>
        </p:txBody>
      </p:sp>
    </p:spTree>
    <p:extLst>
      <p:ext uri="{BB962C8B-B14F-4D97-AF65-F5344CB8AC3E}">
        <p14:creationId xmlns:p14="http://schemas.microsoft.com/office/powerpoint/2010/main" val="42552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 the point of Local &gt; Region &gt; Statewide PSEA &gt; NEA (downplay)</a:t>
            </a:r>
          </a:p>
        </p:txBody>
      </p:sp>
      <p:sp>
        <p:nvSpPr>
          <p:cNvPr id="4" name="Slide Number Placeholder 3"/>
          <p:cNvSpPr>
            <a:spLocks noGrp="1"/>
          </p:cNvSpPr>
          <p:nvPr>
            <p:ph type="sldNum" sz="quarter" idx="5"/>
          </p:nvPr>
        </p:nvSpPr>
        <p:spPr/>
        <p:txBody>
          <a:bodyPr/>
          <a:lstStyle/>
          <a:p>
            <a:fld id="{7DEB79AF-1A73-4AEB-B310-16DC9261482B}" type="slidenum">
              <a:rPr lang="en-US" smtClean="0"/>
              <a:t>5</a:t>
            </a:fld>
            <a:endParaRPr lang="en-US" dirty="0"/>
          </a:p>
        </p:txBody>
      </p:sp>
    </p:spTree>
    <p:extLst>
      <p:ext uri="{BB962C8B-B14F-4D97-AF65-F5344CB8AC3E}">
        <p14:creationId xmlns:p14="http://schemas.microsoft.com/office/powerpoint/2010/main" val="330370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-Mention the local governance, emphasize that these are rank and file members leading the efforts but relying on all members to get involved and share their expertise, their opinions, their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EB79AF-1A73-4AEB-B310-16DC9261482B}" type="slidenum">
              <a:rPr lang="en-US" smtClean="0"/>
              <a:t>6</a:t>
            </a:fld>
            <a:endParaRPr lang="en-US" dirty="0"/>
          </a:p>
        </p:txBody>
      </p:sp>
    </p:spTree>
    <p:extLst>
      <p:ext uri="{BB962C8B-B14F-4D97-AF65-F5344CB8AC3E}">
        <p14:creationId xmlns:p14="http://schemas.microsoft.com/office/powerpoint/2010/main" val="307412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Cue graphics/content from belong flyer with 18 %  (use percentages and not dollar figures)</a:t>
            </a:r>
          </a:p>
          <a:p>
            <a:r>
              <a:rPr lang="en-US" sz="1200" b="1" kern="1200" dirty="0">
                <a:solidFill>
                  <a:schemeClr val="tx1"/>
                </a:solidFill>
                <a:effectLst/>
                <a:latin typeface="+mn-lt"/>
                <a:ea typeface="+mn-ea"/>
                <a:cs typeface="+mn-cs"/>
              </a:rPr>
              <a:t>ACT 13: our members advocated for guaranteed school budgets and protected jobs - all education support professionals got paid through June – stability was fought for and won</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DEB79AF-1A73-4AEB-B310-16DC9261482B}" type="slidenum">
              <a:rPr lang="en-US" smtClean="0"/>
              <a:t>7</a:t>
            </a:fld>
            <a:endParaRPr lang="en-US" dirty="0"/>
          </a:p>
        </p:txBody>
      </p:sp>
    </p:spTree>
    <p:extLst>
      <p:ext uri="{BB962C8B-B14F-4D97-AF65-F5344CB8AC3E}">
        <p14:creationId xmlns:p14="http://schemas.microsoft.com/office/powerpoint/2010/main" val="221239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Professional Growth Opportunities- Presenter will use this time to talk about the added network of support for new members- talk about personal experiences he or she may have been involved - with in local, region, and state</a:t>
            </a:r>
          </a:p>
          <a:p>
            <a:r>
              <a:rPr lang="en-US" sz="1200" kern="1200" dirty="0">
                <a:solidFill>
                  <a:schemeClr val="tx1"/>
                </a:solidFill>
                <a:effectLst/>
                <a:latin typeface="+mn-lt"/>
                <a:ea typeface="+mn-ea"/>
                <a:cs typeface="+mn-cs"/>
              </a:rPr>
              <a:t>Networking</a:t>
            </a:r>
          </a:p>
          <a:p>
            <a:r>
              <a:rPr lang="en-US" sz="1200" kern="1200" dirty="0">
                <a:solidFill>
                  <a:schemeClr val="tx1"/>
                </a:solidFill>
                <a:effectLst/>
                <a:latin typeface="+mn-lt"/>
                <a:ea typeface="+mn-ea"/>
                <a:cs typeface="+mn-cs"/>
              </a:rPr>
              <a:t>Professional Development and Educational Services – Ch. 14 programs for paras for example</a:t>
            </a:r>
          </a:p>
          <a:p>
            <a:r>
              <a:rPr lang="en-US" sz="1200" kern="1200" dirty="0">
                <a:solidFill>
                  <a:schemeClr val="tx1"/>
                </a:solidFill>
                <a:effectLst/>
                <a:latin typeface="+mn-lt"/>
                <a:ea typeface="+mn-ea"/>
                <a:cs typeface="+mn-cs"/>
              </a:rPr>
              <a:t>Local Opportunities </a:t>
            </a:r>
          </a:p>
          <a:p>
            <a:endParaRPr lang="en-US" dirty="0"/>
          </a:p>
        </p:txBody>
      </p:sp>
      <p:sp>
        <p:nvSpPr>
          <p:cNvPr id="4" name="Slide Number Placeholder 3"/>
          <p:cNvSpPr>
            <a:spLocks noGrp="1"/>
          </p:cNvSpPr>
          <p:nvPr>
            <p:ph type="sldNum" sz="quarter" idx="5"/>
          </p:nvPr>
        </p:nvSpPr>
        <p:spPr/>
        <p:txBody>
          <a:bodyPr/>
          <a:lstStyle/>
          <a:p>
            <a:fld id="{7DEB79AF-1A73-4AEB-B310-16DC9261482B}" type="slidenum">
              <a:rPr lang="en-US" smtClean="0"/>
              <a:t>8</a:t>
            </a:fld>
            <a:endParaRPr lang="en-US" dirty="0"/>
          </a:p>
        </p:txBody>
      </p:sp>
    </p:spTree>
    <p:extLst>
      <p:ext uri="{BB962C8B-B14F-4D97-AF65-F5344CB8AC3E}">
        <p14:creationId xmlns:p14="http://schemas.microsoft.com/office/powerpoint/2010/main" val="158339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Weingarten Rights overview (Image of Weingarten Card would be great on this slide)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EB79AF-1A73-4AEB-B310-16DC9261482B}" type="slidenum">
              <a:rPr lang="en-US" smtClean="0"/>
              <a:t>9</a:t>
            </a:fld>
            <a:endParaRPr lang="en-US" dirty="0"/>
          </a:p>
        </p:txBody>
      </p:sp>
    </p:spTree>
    <p:extLst>
      <p:ext uri="{BB962C8B-B14F-4D97-AF65-F5344CB8AC3E}">
        <p14:creationId xmlns:p14="http://schemas.microsoft.com/office/powerpoint/2010/main" val="143269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rgbClr val="0057B8"/>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358DE584-0767-EC49-BEE2-34AAC75D2A83}" type="datetime1">
              <a:rPr lang="en-US" smtClean="0"/>
              <a:t>6/11/2020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384879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C334D-46D1-9A4B-B0B8-C45D1939BC97}"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417850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rgbClr val="0057B8"/>
                </a:solidFill>
                <a:effectLst/>
                <a:latin typeface="+mj-lt"/>
                <a:ea typeface="+mn-ea"/>
                <a:cs typeface="+mn-cs"/>
              </a:defRPr>
            </a:lvl1pPr>
          </a:lstStyle>
          <a:p>
            <a:r>
              <a:rPr lang="en-US" dirty="0"/>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E812A0AB-6DFA-F34B-BD25-517A42258DFF}" type="datetime1">
              <a:rPr lang="en-US" smtClean="0"/>
              <a:t>6/11/2020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202637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9FE63D-980A-5B47-BEAD-60EC5CC94D51}"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78924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AD28FF-1162-9347-AC5A-478F50D111E3}" type="datetime1">
              <a:rPr lang="en-US" smtClean="0"/>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3628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825116-C164-EF42-853D-3CB39B00099A}" type="datetime1">
              <a:rPr lang="en-US" smtClean="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42240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4294C-869C-7844-B9EB-F76A93FA8764}" type="datetime1">
              <a:rPr lang="en-US" smtClean="0"/>
              <a:t>6/11/2020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75519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rgbClr val="0057B8"/>
                </a:solidFill>
                <a:effectLst/>
                <a:latin typeface="+mj-lt"/>
                <a:ea typeface="+mn-ea"/>
                <a:cs typeface="+mn-cs"/>
              </a:defRPr>
            </a:lvl1pPr>
          </a:lstStyle>
          <a:p>
            <a:r>
              <a:rPr lang="en-US" dirty="0"/>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567E1997-3481-8D43-B086-EE7CB378076F}" type="datetime1">
              <a:rPr lang="en-US" smtClean="0"/>
              <a:t>6/11/2020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380261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9FCC11F8-EA99-E24D-8EF8-EE610F6A350A}" type="datetime1">
              <a:rPr lang="en-US" smtClean="0"/>
              <a:t>6/11/2020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B2DC25EE-239B-4C5F-AAD1-255A7D5F1EE2}"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rgbClr val="0057B8"/>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3473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rgbClr val="0057B8">
              <a:alpha val="10000"/>
            </a:srgb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C940A425-1244-7C47-8795-79650F6487B4}" type="datetime1">
              <a:rPr lang="en-US" smtClean="0"/>
              <a:t>6/11/2020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200">
                <a:solidFill>
                  <a:schemeClr val="tx1">
                    <a:lumMod val="75000"/>
                    <a:lumOff val="25000"/>
                  </a:schemeClr>
                </a:solidFill>
              </a:defRPr>
            </a:lvl1pPr>
          </a:lstStyle>
          <a:p>
            <a:fld id="{B2DC25EE-239B-4C5F-AAD1-255A7D5F1EE2}"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AE99BE4A-E58D-384D-8AB9-1347DDA7A1E4}"/>
              </a:ext>
            </a:extLst>
          </p:cNvPr>
          <p:cNvPicPr>
            <a:picLocks noChangeAspect="1"/>
          </p:cNvPicPr>
          <p:nvPr userDrawn="1"/>
        </p:nvPicPr>
        <p:blipFill>
          <a:blip r:embed="rId11"/>
          <a:stretch>
            <a:fillRect/>
          </a:stretch>
        </p:blipFill>
        <p:spPr>
          <a:xfrm>
            <a:off x="9988846" y="4353539"/>
            <a:ext cx="1831298" cy="1748889"/>
          </a:xfrm>
          <a:prstGeom prst="rect">
            <a:avLst/>
          </a:prstGeom>
        </p:spPr>
      </p:pic>
    </p:spTree>
    <p:extLst>
      <p:ext uri="{BB962C8B-B14F-4D97-AF65-F5344CB8AC3E}">
        <p14:creationId xmlns:p14="http://schemas.microsoft.com/office/powerpoint/2010/main" val="93445468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hf hdr="0" ftr="0" dt="0"/>
  <p:txStyles>
    <p:titleStyle>
      <a:lvl1pPr algn="l" defTabSz="914400" rtl="0" eaLnBrk="1" latinLnBrk="0" hangingPunct="1">
        <a:lnSpc>
          <a:spcPct val="90000"/>
        </a:lnSpc>
        <a:spcBef>
          <a:spcPct val="0"/>
        </a:spcBef>
        <a:buNone/>
        <a:defRPr lang="en-US" sz="4000" i="0" kern="1200" cap="none" spc="0" baseline="0" dirty="0">
          <a:solidFill>
            <a:srgbClr val="0057B8"/>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137AC-0290-4987-BA7C-8CDD4A653878}"/>
              </a:ext>
            </a:extLst>
          </p:cNvPr>
          <p:cNvSpPr>
            <a:spLocks noGrp="1"/>
          </p:cNvSpPr>
          <p:nvPr>
            <p:ph type="subTitle" idx="1"/>
          </p:nvPr>
        </p:nvSpPr>
        <p:spPr>
          <a:xfrm>
            <a:off x="404553" y="5624945"/>
            <a:ext cx="9078562" cy="592975"/>
          </a:xfrm>
        </p:spPr>
        <p:txBody>
          <a:bodyPr anchor="ctr">
            <a:normAutofit/>
          </a:bodyPr>
          <a:lstStyle/>
          <a:p>
            <a:r>
              <a:rPr lang="en-US" dirty="0"/>
              <a:t>JOIN US and be heard.</a:t>
            </a:r>
          </a:p>
        </p:txBody>
      </p:sp>
      <p:sp>
        <p:nvSpPr>
          <p:cNvPr id="6" name="Title 5">
            <a:extLst>
              <a:ext uri="{FF2B5EF4-FFF2-40B4-BE49-F238E27FC236}">
                <a16:creationId xmlns:a16="http://schemas.microsoft.com/office/drawing/2014/main" id="{D0A2B352-F8D0-A642-8BD3-08171C43C6C1}"/>
              </a:ext>
            </a:extLst>
          </p:cNvPr>
          <p:cNvSpPr>
            <a:spLocks noGrp="1"/>
          </p:cNvSpPr>
          <p:nvPr>
            <p:ph type="ctrTitle"/>
          </p:nvPr>
        </p:nvSpPr>
        <p:spPr/>
        <p:txBody>
          <a:bodyPr/>
          <a:lstStyle/>
          <a:p>
            <a:endParaRPr lang="en-US" dirty="0"/>
          </a:p>
        </p:txBody>
      </p:sp>
      <p:pic>
        <p:nvPicPr>
          <p:cNvPr id="10" name="Picture 9">
            <a:extLst>
              <a:ext uri="{FF2B5EF4-FFF2-40B4-BE49-F238E27FC236}">
                <a16:creationId xmlns:a16="http://schemas.microsoft.com/office/drawing/2014/main" id="{590A272B-2577-0C43-9942-D66B3191B6E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7000"/>
                    </a14:imgEffect>
                  </a14:imgLayer>
                </a14:imgProps>
              </a:ext>
            </a:extLst>
          </a:blip>
          <a:srcRect l="5118" t="31818" r="3973"/>
          <a:stretch/>
        </p:blipFill>
        <p:spPr>
          <a:xfrm>
            <a:off x="0" y="-43412"/>
            <a:ext cx="12191980" cy="6944824"/>
          </a:xfrm>
          <a:prstGeom prst="rect">
            <a:avLst/>
          </a:prstGeom>
          <a:noFill/>
        </p:spPr>
      </p:pic>
      <p:sp>
        <p:nvSpPr>
          <p:cNvPr id="11" name="Title 1">
            <a:extLst>
              <a:ext uri="{FF2B5EF4-FFF2-40B4-BE49-F238E27FC236}">
                <a16:creationId xmlns:a16="http://schemas.microsoft.com/office/drawing/2014/main" id="{ACD231A7-D7A0-0E4B-945F-97183AC44A59}"/>
              </a:ext>
            </a:extLst>
          </p:cNvPr>
          <p:cNvSpPr txBox="1">
            <a:spLocks/>
          </p:cNvSpPr>
          <p:nvPr/>
        </p:nvSpPr>
        <p:spPr>
          <a:xfrm>
            <a:off x="4627417" y="1787235"/>
            <a:ext cx="7564561" cy="2946511"/>
          </a:xfrm>
          <a:prstGeom prst="rect">
            <a:avLst/>
          </a:prstGeom>
          <a:solidFill>
            <a:schemeClr val="bg1">
              <a:lumMod val="75000"/>
              <a:lumOff val="25000"/>
            </a:schemeClr>
          </a:solidFill>
        </p:spPr>
        <p:txBody>
          <a:bodyPr vert="horz" lIns="365760" tIns="45720" rIns="365760" bIns="45720" rtlCol="0" anchor="ctr">
            <a:normAutofit/>
          </a:bodyPr>
          <a:lstStyle>
            <a:lvl1pPr algn="ctr" defTabSz="914400" rtl="0" eaLnBrk="1" latinLnBrk="0" hangingPunct="1">
              <a:lnSpc>
                <a:spcPct val="83000"/>
              </a:lnSpc>
              <a:spcBef>
                <a:spcPct val="0"/>
              </a:spcBef>
              <a:buNone/>
              <a:defRPr lang="en-US" sz="6800" b="0" i="0" kern="1200" cap="all" spc="-100" baseline="0" dirty="0">
                <a:solidFill>
                  <a:schemeClr val="tx1">
                    <a:lumMod val="85000"/>
                    <a:lumOff val="15000"/>
                  </a:schemeClr>
                </a:solidFill>
                <a:effectLst/>
                <a:latin typeface="+mj-lt"/>
                <a:ea typeface="+mn-ea"/>
                <a:cs typeface="+mn-cs"/>
              </a:defRPr>
            </a:lvl1pPr>
          </a:lstStyle>
          <a:p>
            <a:pPr algn="l"/>
            <a:r>
              <a:rPr lang="en-US" sz="3600" spc="0" dirty="0"/>
              <a:t>PSEA: The VOICe for Education Support Professionals, Students </a:t>
            </a:r>
            <a:br>
              <a:rPr lang="en-US" sz="3600" spc="0" dirty="0"/>
            </a:br>
            <a:r>
              <a:rPr lang="en-US" sz="3600" spc="0" dirty="0"/>
              <a:t>and Public Education in PA</a:t>
            </a:r>
          </a:p>
        </p:txBody>
      </p:sp>
      <p:sp>
        <p:nvSpPr>
          <p:cNvPr id="12" name="Subtitle 2">
            <a:extLst>
              <a:ext uri="{FF2B5EF4-FFF2-40B4-BE49-F238E27FC236}">
                <a16:creationId xmlns:a16="http://schemas.microsoft.com/office/drawing/2014/main" id="{F1DDADC1-6A65-8F47-84DF-37FB8EC982FD}"/>
              </a:ext>
            </a:extLst>
          </p:cNvPr>
          <p:cNvSpPr txBox="1">
            <a:spLocks/>
          </p:cNvSpPr>
          <p:nvPr/>
        </p:nvSpPr>
        <p:spPr>
          <a:xfrm>
            <a:off x="4627417" y="4970344"/>
            <a:ext cx="7564562" cy="706285"/>
          </a:xfrm>
          <a:prstGeom prst="rect">
            <a:avLst/>
          </a:prstGeom>
          <a:solidFill>
            <a:srgbClr val="0057B8"/>
          </a:solidFill>
        </p:spPr>
        <p:txBody>
          <a:bodyPr vert="horz" lIns="91440" tIns="45720" rIns="91440" bIns="45720" rtlCol="0" anchor="ctr">
            <a:norm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en-US" sz="3200" dirty="0"/>
              <a:t>JOIN US and be heard.</a:t>
            </a:r>
          </a:p>
        </p:txBody>
      </p:sp>
      <p:pic>
        <p:nvPicPr>
          <p:cNvPr id="13" name="Picture 12" descr="A close up of a sign&#10;&#10;Description automatically generated">
            <a:extLst>
              <a:ext uri="{FF2B5EF4-FFF2-40B4-BE49-F238E27FC236}">
                <a16:creationId xmlns:a16="http://schemas.microsoft.com/office/drawing/2014/main" id="{0C0C3515-6986-9E45-89E1-6AC91C3B9B6E}"/>
              </a:ext>
            </a:extLst>
          </p:cNvPr>
          <p:cNvPicPr>
            <a:picLocks noChangeAspect="1"/>
          </p:cNvPicPr>
          <p:nvPr/>
        </p:nvPicPr>
        <p:blipFill>
          <a:blip r:embed="rId5"/>
          <a:stretch>
            <a:fillRect/>
          </a:stretch>
        </p:blipFill>
        <p:spPr>
          <a:xfrm>
            <a:off x="298590" y="1518854"/>
            <a:ext cx="4072443" cy="3889183"/>
          </a:xfrm>
          <a:prstGeom prst="rect">
            <a:avLst/>
          </a:prstGeom>
        </p:spPr>
      </p:pic>
      <p:sp>
        <p:nvSpPr>
          <p:cNvPr id="7" name="Rectangle 6">
            <a:extLst>
              <a:ext uri="{FF2B5EF4-FFF2-40B4-BE49-F238E27FC236}">
                <a16:creationId xmlns:a16="http://schemas.microsoft.com/office/drawing/2014/main" id="{175468D7-3C7F-0647-A299-478A3A847DAF}"/>
              </a:ext>
            </a:extLst>
          </p:cNvPr>
          <p:cNvSpPr/>
          <p:nvPr/>
        </p:nvSpPr>
        <p:spPr>
          <a:xfrm>
            <a:off x="4807527" y="1967345"/>
            <a:ext cx="7204364" cy="25769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61334E3D-D59D-A64E-A710-B619F7E7AA37}"/>
              </a:ext>
            </a:extLst>
          </p:cNvPr>
          <p:cNvSpPr>
            <a:spLocks noGrp="1"/>
          </p:cNvSpPr>
          <p:nvPr>
            <p:ph type="sldNum" sz="quarter" idx="12"/>
          </p:nvPr>
        </p:nvSpPr>
        <p:spPr/>
        <p:txBody>
          <a:bodyPr/>
          <a:lstStyle/>
          <a:p>
            <a:fld id="{B2DC25EE-239B-4C5F-AAD1-255A7D5F1EE2}" type="slidenum">
              <a:rPr lang="en-US" smtClean="0"/>
              <a:t>1</a:t>
            </a:fld>
            <a:endParaRPr lang="en-US" dirty="0"/>
          </a:p>
        </p:txBody>
      </p:sp>
    </p:spTree>
    <p:extLst>
      <p:ext uri="{BB962C8B-B14F-4D97-AF65-F5344CB8AC3E}">
        <p14:creationId xmlns:p14="http://schemas.microsoft.com/office/powerpoint/2010/main" val="35267202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EE56C-C456-4E2F-B262-C4FD7FB7DF0F}"/>
              </a:ext>
            </a:extLst>
          </p:cNvPr>
          <p:cNvSpPr txBox="1"/>
          <p:nvPr/>
        </p:nvSpPr>
        <p:spPr>
          <a:xfrm>
            <a:off x="1195754" y="1155560"/>
            <a:ext cx="10259367" cy="523220"/>
          </a:xfrm>
          <a:prstGeom prst="rect">
            <a:avLst/>
          </a:prstGeom>
          <a:noFill/>
        </p:spPr>
        <p:txBody>
          <a:bodyPr wrap="square" rtlCol="0">
            <a:spAutoFit/>
          </a:bodyPr>
          <a:lstStyle/>
          <a:p>
            <a:r>
              <a:rPr lang="en-US" sz="2800" b="1" dirty="0">
                <a:solidFill>
                  <a:srgbClr val="0057B8"/>
                </a:solidFill>
              </a:rPr>
              <a:t>Collective Bargaining Agreement: Your Contract </a:t>
            </a:r>
          </a:p>
        </p:txBody>
      </p:sp>
      <p:sp>
        <p:nvSpPr>
          <p:cNvPr id="4" name="TextBox 3">
            <a:extLst>
              <a:ext uri="{FF2B5EF4-FFF2-40B4-BE49-F238E27FC236}">
                <a16:creationId xmlns:a16="http://schemas.microsoft.com/office/drawing/2014/main" id="{F80AF925-C8E6-4882-AD70-86CFBD71A3F9}"/>
              </a:ext>
            </a:extLst>
          </p:cNvPr>
          <p:cNvSpPr txBox="1"/>
          <p:nvPr/>
        </p:nvSpPr>
        <p:spPr>
          <a:xfrm>
            <a:off x="1195754" y="2105561"/>
            <a:ext cx="9435402" cy="2062103"/>
          </a:xfrm>
          <a:prstGeom prst="rect">
            <a:avLst/>
          </a:prstGeom>
          <a:noFill/>
        </p:spPr>
        <p:txBody>
          <a:bodyPr wrap="square" rtlCol="0">
            <a:spAutoFit/>
          </a:bodyPr>
          <a:lstStyle/>
          <a:p>
            <a:pPr marL="342900" indent="-342900">
              <a:buFont typeface="Arial" panose="020B0604020202020204" pitchFamily="34" charset="0"/>
              <a:buChar char="•"/>
            </a:pPr>
            <a:r>
              <a:rPr lang="en-US" sz="2200" dirty="0"/>
              <a:t>Terms &amp; Conditions of Employment </a:t>
            </a:r>
            <a:br>
              <a:rPr lang="en-US" sz="2200" dirty="0"/>
            </a:br>
            <a:endParaRPr lang="en-US" sz="2200" dirty="0"/>
          </a:p>
          <a:p>
            <a:pPr marL="342900" indent="-342900">
              <a:buFont typeface="Arial" panose="020B0604020202020204" pitchFamily="34" charset="0"/>
              <a:buChar char="•"/>
            </a:pPr>
            <a:r>
              <a:rPr lang="en-US" sz="2200" dirty="0"/>
              <a:t>Grievance Procedure </a:t>
            </a:r>
            <a:br>
              <a:rPr lang="en-US" sz="2200" dirty="0"/>
            </a:br>
            <a:endParaRPr lang="en-US" sz="2200" dirty="0"/>
          </a:p>
          <a:p>
            <a:pPr marL="342900" indent="-342900">
              <a:buFont typeface="Arial" panose="020B0604020202020204" pitchFamily="34" charset="0"/>
              <a:buChar char="•"/>
            </a:pPr>
            <a:r>
              <a:rPr lang="en-US" sz="2200" dirty="0"/>
              <a:t>[custom highlight by local]</a:t>
            </a:r>
            <a:endParaRPr lang="en-US" dirty="0"/>
          </a:p>
          <a:p>
            <a:endParaRPr lang="en-US" dirty="0"/>
          </a:p>
        </p:txBody>
      </p:sp>
      <p:sp>
        <p:nvSpPr>
          <p:cNvPr id="3" name="Slide Number Placeholder 2">
            <a:extLst>
              <a:ext uri="{FF2B5EF4-FFF2-40B4-BE49-F238E27FC236}">
                <a16:creationId xmlns:a16="http://schemas.microsoft.com/office/drawing/2014/main" id="{AEE7E675-7D2A-8948-B9B2-E7ED36F3C4D8}"/>
              </a:ext>
            </a:extLst>
          </p:cNvPr>
          <p:cNvSpPr>
            <a:spLocks noGrp="1"/>
          </p:cNvSpPr>
          <p:nvPr>
            <p:ph type="sldNum" sz="quarter" idx="12"/>
          </p:nvPr>
        </p:nvSpPr>
        <p:spPr/>
        <p:txBody>
          <a:bodyPr/>
          <a:lstStyle/>
          <a:p>
            <a:fld id="{B2DC25EE-239B-4C5F-AAD1-255A7D5F1EE2}" type="slidenum">
              <a:rPr lang="en-US" smtClean="0"/>
              <a:t>10</a:t>
            </a:fld>
            <a:endParaRPr lang="en-US" dirty="0"/>
          </a:p>
        </p:txBody>
      </p:sp>
    </p:spTree>
    <p:extLst>
      <p:ext uri="{BB962C8B-B14F-4D97-AF65-F5344CB8AC3E}">
        <p14:creationId xmlns:p14="http://schemas.microsoft.com/office/powerpoint/2010/main" val="77956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EE56C-C456-4E2F-B262-C4FD7FB7DF0F}"/>
              </a:ext>
            </a:extLst>
          </p:cNvPr>
          <p:cNvSpPr txBox="1"/>
          <p:nvPr/>
        </p:nvSpPr>
        <p:spPr>
          <a:xfrm>
            <a:off x="1195754" y="1155560"/>
            <a:ext cx="10259367" cy="523220"/>
          </a:xfrm>
          <a:prstGeom prst="rect">
            <a:avLst/>
          </a:prstGeom>
          <a:noFill/>
        </p:spPr>
        <p:txBody>
          <a:bodyPr wrap="square" rtlCol="0">
            <a:spAutoFit/>
          </a:bodyPr>
          <a:lstStyle/>
          <a:p>
            <a:r>
              <a:rPr lang="en-US" sz="2800" b="1" dirty="0">
                <a:solidFill>
                  <a:srgbClr val="0057B8"/>
                </a:solidFill>
              </a:rPr>
              <a:t>Benefits of Membership</a:t>
            </a:r>
          </a:p>
        </p:txBody>
      </p:sp>
      <p:sp>
        <p:nvSpPr>
          <p:cNvPr id="3" name="TextBox 2">
            <a:extLst>
              <a:ext uri="{FF2B5EF4-FFF2-40B4-BE49-F238E27FC236}">
                <a16:creationId xmlns:a16="http://schemas.microsoft.com/office/drawing/2014/main" id="{F1340DFD-82AD-43FB-99DE-C2CE0E8CC51B}"/>
              </a:ext>
            </a:extLst>
          </p:cNvPr>
          <p:cNvSpPr txBox="1"/>
          <p:nvPr/>
        </p:nvSpPr>
        <p:spPr>
          <a:xfrm>
            <a:off x="1195754" y="2105561"/>
            <a:ext cx="9435402" cy="3416320"/>
          </a:xfrm>
          <a:prstGeom prst="rect">
            <a:avLst/>
          </a:prstGeom>
          <a:noFill/>
        </p:spPr>
        <p:txBody>
          <a:bodyPr wrap="square" rtlCol="0">
            <a:spAutoFit/>
          </a:bodyPr>
          <a:lstStyle/>
          <a:p>
            <a:pPr marL="342900" indent="-342900">
              <a:buFont typeface="Arial" panose="020B0604020202020204" pitchFamily="34" charset="0"/>
              <a:buChar char="•"/>
            </a:pPr>
            <a:r>
              <a:rPr lang="en-US" sz="2200" dirty="0"/>
              <a:t>Free College Tuition program for associate’s degree</a:t>
            </a:r>
          </a:p>
          <a:p>
            <a:endParaRPr lang="en-US" sz="2200" dirty="0"/>
          </a:p>
          <a:p>
            <a:pPr marL="342900" indent="-342900">
              <a:buFont typeface="Arial" panose="020B0604020202020204" pitchFamily="34" charset="0"/>
              <a:buChar char="•"/>
            </a:pPr>
            <a:r>
              <a:rPr lang="en-US" sz="2200" dirty="0"/>
              <a:t>PSEA offers </a:t>
            </a:r>
            <a:r>
              <a:rPr lang="en-US" sz="2200" i="1" dirty="0"/>
              <a:t>peace of mind</a:t>
            </a:r>
            <a:r>
              <a:rPr lang="en-US" sz="2200" dirty="0"/>
              <a:t>: You focus on your job, and the team supporting you will focus on protecting your rights as an ESP and a union member.</a:t>
            </a:r>
          </a:p>
          <a:p>
            <a:endParaRPr lang="en-US" sz="2200" dirty="0"/>
          </a:p>
          <a:p>
            <a:pPr marL="342900" indent="-342900">
              <a:buFont typeface="Arial" panose="020B0604020202020204" pitchFamily="34" charset="0"/>
              <a:buChar char="•"/>
            </a:pPr>
            <a:r>
              <a:rPr lang="en-US" sz="2200" dirty="0"/>
              <a:t>Liability Insurance </a:t>
            </a:r>
            <a:br>
              <a:rPr lang="en-US" sz="2200" dirty="0"/>
            </a:br>
            <a:endParaRPr lang="en-US" sz="2200" dirty="0"/>
          </a:p>
          <a:p>
            <a:pPr marL="342900" indent="-342900">
              <a:buFont typeface="Arial" panose="020B0604020202020204" pitchFamily="34" charset="0"/>
              <a:buChar char="•"/>
            </a:pPr>
            <a:r>
              <a:rPr lang="en-US" sz="2200" dirty="0"/>
              <a:t>Discounts</a:t>
            </a:r>
          </a:p>
          <a:p>
            <a:endParaRPr lang="en-US" dirty="0"/>
          </a:p>
        </p:txBody>
      </p:sp>
      <p:sp>
        <p:nvSpPr>
          <p:cNvPr id="4" name="Slide Number Placeholder 3">
            <a:extLst>
              <a:ext uri="{FF2B5EF4-FFF2-40B4-BE49-F238E27FC236}">
                <a16:creationId xmlns:a16="http://schemas.microsoft.com/office/drawing/2014/main" id="{5CA92DE2-96C5-AC40-9170-CE291F12EFB3}"/>
              </a:ext>
            </a:extLst>
          </p:cNvPr>
          <p:cNvSpPr>
            <a:spLocks noGrp="1"/>
          </p:cNvSpPr>
          <p:nvPr>
            <p:ph type="sldNum" sz="quarter" idx="12"/>
          </p:nvPr>
        </p:nvSpPr>
        <p:spPr/>
        <p:txBody>
          <a:bodyPr/>
          <a:lstStyle/>
          <a:p>
            <a:fld id="{B2DC25EE-239B-4C5F-AAD1-255A7D5F1EE2}" type="slidenum">
              <a:rPr lang="en-US" smtClean="0"/>
              <a:t>11</a:t>
            </a:fld>
            <a:endParaRPr lang="en-US" dirty="0"/>
          </a:p>
        </p:txBody>
      </p:sp>
    </p:spTree>
    <p:extLst>
      <p:ext uri="{BB962C8B-B14F-4D97-AF65-F5344CB8AC3E}">
        <p14:creationId xmlns:p14="http://schemas.microsoft.com/office/powerpoint/2010/main" val="310212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EE56C-C456-4E2F-B262-C4FD7FB7DF0F}"/>
              </a:ext>
            </a:extLst>
          </p:cNvPr>
          <p:cNvSpPr txBox="1"/>
          <p:nvPr/>
        </p:nvSpPr>
        <p:spPr>
          <a:xfrm>
            <a:off x="1195754" y="1155560"/>
            <a:ext cx="10259367" cy="523220"/>
          </a:xfrm>
          <a:prstGeom prst="rect">
            <a:avLst/>
          </a:prstGeom>
          <a:noFill/>
        </p:spPr>
        <p:txBody>
          <a:bodyPr wrap="square" rtlCol="0">
            <a:spAutoFit/>
          </a:bodyPr>
          <a:lstStyle/>
          <a:p>
            <a:r>
              <a:rPr lang="en-US" sz="2800" b="1" dirty="0">
                <a:solidFill>
                  <a:srgbClr val="0057B8"/>
                </a:solidFill>
              </a:rPr>
              <a:t>Social Justice and Advocacy</a:t>
            </a:r>
          </a:p>
        </p:txBody>
      </p:sp>
      <p:sp>
        <p:nvSpPr>
          <p:cNvPr id="3" name="TextBox 2">
            <a:extLst>
              <a:ext uri="{FF2B5EF4-FFF2-40B4-BE49-F238E27FC236}">
                <a16:creationId xmlns:a16="http://schemas.microsoft.com/office/drawing/2014/main" id="{F1340DFD-82AD-43FB-99DE-C2CE0E8CC51B}"/>
              </a:ext>
            </a:extLst>
          </p:cNvPr>
          <p:cNvSpPr txBox="1"/>
          <p:nvPr/>
        </p:nvSpPr>
        <p:spPr>
          <a:xfrm>
            <a:off x="1195754" y="2105561"/>
            <a:ext cx="9435402" cy="3477875"/>
          </a:xfrm>
          <a:prstGeom prst="rect">
            <a:avLst/>
          </a:prstGeom>
          <a:noFill/>
        </p:spPr>
        <p:txBody>
          <a:bodyPr wrap="square" rtlCol="0">
            <a:spAutoFit/>
          </a:bodyPr>
          <a:lstStyle/>
          <a:p>
            <a:r>
              <a:rPr lang="en-US" sz="2200" dirty="0"/>
              <a:t>PSEA members are committed to ensuring that ALL students have what they need to succeed, and ALL Education Support Professionals have what they need to do their jobs safely and effectively.</a:t>
            </a:r>
          </a:p>
          <a:p>
            <a:endParaRPr lang="en-US" sz="2200" dirty="0"/>
          </a:p>
          <a:p>
            <a:r>
              <a:rPr lang="en-US" sz="2200" dirty="0"/>
              <a:t>We have your back.</a:t>
            </a:r>
          </a:p>
          <a:p>
            <a:endParaRPr lang="en-US" sz="2200" dirty="0"/>
          </a:p>
          <a:p>
            <a:pPr marL="342900" indent="-342900">
              <a:buFont typeface="Arial" panose="020B0604020202020204" pitchFamily="34" charset="0"/>
              <a:buChar char="•"/>
            </a:pPr>
            <a:r>
              <a:rPr lang="en-US" sz="2200" dirty="0"/>
              <a:t>Fighting against subcontracting</a:t>
            </a:r>
          </a:p>
          <a:p>
            <a:pPr marL="342900" indent="-342900">
              <a:buFont typeface="Arial" panose="020B0604020202020204" pitchFamily="34" charset="0"/>
              <a:buChar char="•"/>
            </a:pPr>
            <a:r>
              <a:rPr lang="en-US" sz="2200" dirty="0"/>
              <a:t>Keeping our communities safe</a:t>
            </a:r>
          </a:p>
          <a:p>
            <a:pPr marL="342900" indent="-342900">
              <a:buFont typeface="Arial" panose="020B0604020202020204" pitchFamily="34" charset="0"/>
              <a:buChar char="•"/>
            </a:pPr>
            <a:r>
              <a:rPr lang="en-US" sz="2200" dirty="0"/>
              <a:t>Keeping our jobs local</a:t>
            </a:r>
          </a:p>
        </p:txBody>
      </p:sp>
      <p:sp>
        <p:nvSpPr>
          <p:cNvPr id="4" name="Slide Number Placeholder 3">
            <a:extLst>
              <a:ext uri="{FF2B5EF4-FFF2-40B4-BE49-F238E27FC236}">
                <a16:creationId xmlns:a16="http://schemas.microsoft.com/office/drawing/2014/main" id="{C06BC3D3-670A-1940-9FA3-68E2D6E7400A}"/>
              </a:ext>
            </a:extLst>
          </p:cNvPr>
          <p:cNvSpPr>
            <a:spLocks noGrp="1"/>
          </p:cNvSpPr>
          <p:nvPr>
            <p:ph type="sldNum" sz="quarter" idx="12"/>
          </p:nvPr>
        </p:nvSpPr>
        <p:spPr/>
        <p:txBody>
          <a:bodyPr/>
          <a:lstStyle/>
          <a:p>
            <a:fld id="{B2DC25EE-239B-4C5F-AAD1-255A7D5F1EE2}" type="slidenum">
              <a:rPr lang="en-US" smtClean="0"/>
              <a:t>12</a:t>
            </a:fld>
            <a:endParaRPr lang="en-US" dirty="0"/>
          </a:p>
        </p:txBody>
      </p:sp>
    </p:spTree>
    <p:extLst>
      <p:ext uri="{BB962C8B-B14F-4D97-AF65-F5344CB8AC3E}">
        <p14:creationId xmlns:p14="http://schemas.microsoft.com/office/powerpoint/2010/main" val="1173252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EE56C-C456-4E2F-B262-C4FD7FB7DF0F}"/>
              </a:ext>
            </a:extLst>
          </p:cNvPr>
          <p:cNvSpPr txBox="1"/>
          <p:nvPr/>
        </p:nvSpPr>
        <p:spPr>
          <a:xfrm>
            <a:off x="1195754" y="1155560"/>
            <a:ext cx="10259367" cy="523220"/>
          </a:xfrm>
          <a:prstGeom prst="rect">
            <a:avLst/>
          </a:prstGeom>
          <a:noFill/>
        </p:spPr>
        <p:txBody>
          <a:bodyPr wrap="square" rtlCol="0">
            <a:spAutoFit/>
          </a:bodyPr>
          <a:lstStyle/>
          <a:p>
            <a:r>
              <a:rPr lang="en-US" sz="2800" b="1" dirty="0">
                <a:solidFill>
                  <a:srgbClr val="0057B8"/>
                </a:solidFill>
              </a:rPr>
              <a:t>Sounds great! Sign me up.</a:t>
            </a:r>
          </a:p>
        </p:txBody>
      </p:sp>
      <p:sp>
        <p:nvSpPr>
          <p:cNvPr id="3" name="TextBox 2">
            <a:extLst>
              <a:ext uri="{FF2B5EF4-FFF2-40B4-BE49-F238E27FC236}">
                <a16:creationId xmlns:a16="http://schemas.microsoft.com/office/drawing/2014/main" id="{F1340DFD-82AD-43FB-99DE-C2CE0E8CC51B}"/>
              </a:ext>
            </a:extLst>
          </p:cNvPr>
          <p:cNvSpPr txBox="1"/>
          <p:nvPr/>
        </p:nvSpPr>
        <p:spPr>
          <a:xfrm>
            <a:off x="1195754" y="2105561"/>
            <a:ext cx="9435402" cy="2739211"/>
          </a:xfrm>
          <a:prstGeom prst="rect">
            <a:avLst/>
          </a:prstGeom>
          <a:noFill/>
        </p:spPr>
        <p:txBody>
          <a:bodyPr wrap="square" rtlCol="0">
            <a:spAutoFit/>
          </a:bodyPr>
          <a:lstStyle/>
          <a:p>
            <a:r>
              <a:rPr lang="en-US" sz="2200" dirty="0"/>
              <a:t>Signing the enrollment form is just the start.</a:t>
            </a:r>
          </a:p>
          <a:p>
            <a:endParaRPr lang="en-US" sz="2200" dirty="0"/>
          </a:p>
          <a:p>
            <a:pPr marL="342900" indent="-342900">
              <a:buFont typeface="Arial" panose="020B0604020202020204" pitchFamily="34" charset="0"/>
              <a:buChar char="•"/>
            </a:pPr>
            <a:r>
              <a:rPr lang="en-US" sz="2200" dirty="0"/>
              <a:t>How to get involved in the local</a:t>
            </a:r>
          </a:p>
          <a:p>
            <a:pPr marL="342900" indent="-342900">
              <a:buFont typeface="Arial" panose="020B0604020202020204" pitchFamily="34" charset="0"/>
              <a:buChar char="•"/>
            </a:pPr>
            <a:r>
              <a:rPr lang="en-US" sz="2200" dirty="0"/>
              <a:t>How to keep up with PSEA news and events</a:t>
            </a:r>
          </a:p>
          <a:p>
            <a:pPr marL="342900" indent="-342900">
              <a:buFont typeface="Arial" panose="020B0604020202020204" pitchFamily="34" charset="0"/>
              <a:buChar char="•"/>
            </a:pPr>
            <a:r>
              <a:rPr lang="en-US" sz="2200" dirty="0"/>
              <a:t>How to access your member benefits</a:t>
            </a:r>
          </a:p>
          <a:p>
            <a:pPr marL="342900" indent="-342900">
              <a:buFont typeface="Arial" panose="020B0604020202020204" pitchFamily="34" charset="0"/>
              <a:buChar char="•"/>
            </a:pPr>
            <a:r>
              <a:rPr lang="en-US" sz="2200" dirty="0"/>
              <a:t>How to join us and be heard</a:t>
            </a:r>
          </a:p>
          <a:p>
            <a:pPr marL="342900" indent="-342900">
              <a:buFont typeface="Arial" panose="020B0604020202020204" pitchFamily="34" charset="0"/>
              <a:buChar char="•"/>
            </a:pPr>
            <a:endParaRPr lang="en-US" sz="2200" dirty="0"/>
          </a:p>
          <a:p>
            <a:endParaRPr lang="en-US" dirty="0"/>
          </a:p>
        </p:txBody>
      </p:sp>
      <p:sp>
        <p:nvSpPr>
          <p:cNvPr id="4" name="Slide Number Placeholder 3">
            <a:extLst>
              <a:ext uri="{FF2B5EF4-FFF2-40B4-BE49-F238E27FC236}">
                <a16:creationId xmlns:a16="http://schemas.microsoft.com/office/drawing/2014/main" id="{D028D4DB-DA74-0F4C-9B3C-69B2771AD44C}"/>
              </a:ext>
            </a:extLst>
          </p:cNvPr>
          <p:cNvSpPr>
            <a:spLocks noGrp="1"/>
          </p:cNvSpPr>
          <p:nvPr>
            <p:ph type="sldNum" sz="quarter" idx="12"/>
          </p:nvPr>
        </p:nvSpPr>
        <p:spPr/>
        <p:txBody>
          <a:bodyPr/>
          <a:lstStyle/>
          <a:p>
            <a:fld id="{B2DC25EE-239B-4C5F-AAD1-255A7D5F1EE2}" type="slidenum">
              <a:rPr lang="en-US" smtClean="0"/>
              <a:t>13</a:t>
            </a:fld>
            <a:endParaRPr lang="en-US" dirty="0"/>
          </a:p>
        </p:txBody>
      </p:sp>
    </p:spTree>
    <p:extLst>
      <p:ext uri="{BB962C8B-B14F-4D97-AF65-F5344CB8AC3E}">
        <p14:creationId xmlns:p14="http://schemas.microsoft.com/office/powerpoint/2010/main" val="4036954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6BA17E-1C2D-4831-BB40-391D6D7CECA9}"/>
              </a:ext>
            </a:extLst>
          </p:cNvPr>
          <p:cNvSpPr txBox="1"/>
          <p:nvPr/>
        </p:nvSpPr>
        <p:spPr>
          <a:xfrm>
            <a:off x="1195754" y="1155560"/>
            <a:ext cx="10259367" cy="523220"/>
          </a:xfrm>
          <a:prstGeom prst="rect">
            <a:avLst/>
          </a:prstGeom>
          <a:noFill/>
        </p:spPr>
        <p:txBody>
          <a:bodyPr wrap="square" rtlCol="0">
            <a:spAutoFit/>
          </a:bodyPr>
          <a:lstStyle/>
          <a:p>
            <a:r>
              <a:rPr lang="en-US" sz="2800" b="1" dirty="0">
                <a:solidFill>
                  <a:srgbClr val="0057B8"/>
                </a:solidFill>
              </a:rPr>
              <a:t>Questions?</a:t>
            </a:r>
          </a:p>
        </p:txBody>
      </p:sp>
      <p:sp>
        <p:nvSpPr>
          <p:cNvPr id="3" name="Slide Number Placeholder 2">
            <a:extLst>
              <a:ext uri="{FF2B5EF4-FFF2-40B4-BE49-F238E27FC236}">
                <a16:creationId xmlns:a16="http://schemas.microsoft.com/office/drawing/2014/main" id="{369990F9-5DE5-7B4A-B3A4-B6F5B7321004}"/>
              </a:ext>
            </a:extLst>
          </p:cNvPr>
          <p:cNvSpPr>
            <a:spLocks noGrp="1"/>
          </p:cNvSpPr>
          <p:nvPr>
            <p:ph type="sldNum" sz="quarter" idx="12"/>
          </p:nvPr>
        </p:nvSpPr>
        <p:spPr/>
        <p:txBody>
          <a:bodyPr/>
          <a:lstStyle/>
          <a:p>
            <a:fld id="{B2DC25EE-239B-4C5F-AAD1-255A7D5F1EE2}" type="slidenum">
              <a:rPr lang="en-US" smtClean="0"/>
              <a:t>14</a:t>
            </a:fld>
            <a:endParaRPr lang="en-US" dirty="0"/>
          </a:p>
        </p:txBody>
      </p:sp>
    </p:spTree>
    <p:extLst>
      <p:ext uri="{BB962C8B-B14F-4D97-AF65-F5344CB8AC3E}">
        <p14:creationId xmlns:p14="http://schemas.microsoft.com/office/powerpoint/2010/main" val="349976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EE56C-C456-4E2F-B262-C4FD7FB7DF0F}"/>
              </a:ext>
            </a:extLst>
          </p:cNvPr>
          <p:cNvSpPr txBox="1"/>
          <p:nvPr/>
        </p:nvSpPr>
        <p:spPr>
          <a:xfrm>
            <a:off x="1195754" y="1155560"/>
            <a:ext cx="9917723" cy="523220"/>
          </a:xfrm>
          <a:prstGeom prst="rect">
            <a:avLst/>
          </a:prstGeom>
          <a:noFill/>
        </p:spPr>
        <p:txBody>
          <a:bodyPr wrap="square" rtlCol="0">
            <a:spAutoFit/>
          </a:bodyPr>
          <a:lstStyle/>
          <a:p>
            <a:r>
              <a:rPr lang="en-US" sz="2800" b="1" dirty="0">
                <a:solidFill>
                  <a:srgbClr val="0057B8"/>
                </a:solidFill>
              </a:rPr>
              <a:t>[INSERT LOCAL] Education Support Professionals</a:t>
            </a:r>
          </a:p>
        </p:txBody>
      </p:sp>
      <p:sp>
        <p:nvSpPr>
          <p:cNvPr id="3" name="TextBox 2">
            <a:extLst>
              <a:ext uri="{FF2B5EF4-FFF2-40B4-BE49-F238E27FC236}">
                <a16:creationId xmlns:a16="http://schemas.microsoft.com/office/drawing/2014/main" id="{F1340DFD-82AD-43FB-99DE-C2CE0E8CC51B}"/>
              </a:ext>
            </a:extLst>
          </p:cNvPr>
          <p:cNvSpPr txBox="1"/>
          <p:nvPr/>
        </p:nvSpPr>
        <p:spPr>
          <a:xfrm>
            <a:off x="1286189" y="2080009"/>
            <a:ext cx="9435402" cy="2462213"/>
          </a:xfrm>
          <a:prstGeom prst="rect">
            <a:avLst/>
          </a:prstGeom>
          <a:noFill/>
        </p:spPr>
        <p:txBody>
          <a:bodyPr wrap="square" rtlCol="0">
            <a:spAutoFit/>
          </a:bodyPr>
          <a:lstStyle/>
          <a:p>
            <a:r>
              <a:rPr lang="en-US" sz="2200" dirty="0"/>
              <a:t>Welcome! I am the XXESP </a:t>
            </a:r>
            <a:r>
              <a:rPr lang="en-US" sz="2200" u="sng" dirty="0"/>
              <a:t>[President, Officer, Membership Chair, etc…]</a:t>
            </a:r>
            <a:br>
              <a:rPr lang="en-US" sz="2200" u="sng" dirty="0"/>
            </a:br>
            <a:endParaRPr lang="en-US" sz="2200" u="sng" dirty="0"/>
          </a:p>
          <a:p>
            <a:pPr marL="285750" indent="-285750">
              <a:buFont typeface="Arial" panose="020B0604020202020204" pitchFamily="34" charset="0"/>
              <a:buChar char="•"/>
            </a:pPr>
            <a:r>
              <a:rPr lang="en-US" sz="2200" dirty="0"/>
              <a:t>About Me</a:t>
            </a:r>
            <a:br>
              <a:rPr lang="en-US" sz="2200" dirty="0"/>
            </a:br>
            <a:endParaRPr lang="en-US" sz="2200" dirty="0"/>
          </a:p>
          <a:p>
            <a:pPr marL="285750" indent="-285750">
              <a:buFont typeface="Arial" panose="020B0604020202020204" pitchFamily="34" charset="0"/>
              <a:buChar char="•"/>
            </a:pPr>
            <a:r>
              <a:rPr lang="en-US" sz="2200" dirty="0"/>
              <a:t>Why I joined the Association and why I’ve stuck with it.</a:t>
            </a:r>
            <a:br>
              <a:rPr lang="en-US" sz="2200" dirty="0"/>
            </a:br>
            <a:endParaRPr lang="en-US" sz="2200" dirty="0"/>
          </a:p>
        </p:txBody>
      </p:sp>
      <p:sp>
        <p:nvSpPr>
          <p:cNvPr id="4" name="Slide Number Placeholder 3">
            <a:extLst>
              <a:ext uri="{FF2B5EF4-FFF2-40B4-BE49-F238E27FC236}">
                <a16:creationId xmlns:a16="http://schemas.microsoft.com/office/drawing/2014/main" id="{88017931-CD39-F448-AFBA-5ED412D2F862}"/>
              </a:ext>
            </a:extLst>
          </p:cNvPr>
          <p:cNvSpPr>
            <a:spLocks noGrp="1"/>
          </p:cNvSpPr>
          <p:nvPr>
            <p:ph type="sldNum" sz="quarter" idx="12"/>
          </p:nvPr>
        </p:nvSpPr>
        <p:spPr/>
        <p:txBody>
          <a:bodyPr/>
          <a:lstStyle/>
          <a:p>
            <a:fld id="{B2DC25EE-239B-4C5F-AAD1-255A7D5F1EE2}" type="slidenum">
              <a:rPr lang="en-US" smtClean="0"/>
              <a:t>2</a:t>
            </a:fld>
            <a:endParaRPr lang="en-US" dirty="0"/>
          </a:p>
        </p:txBody>
      </p:sp>
    </p:spTree>
    <p:extLst>
      <p:ext uri="{BB962C8B-B14F-4D97-AF65-F5344CB8AC3E}">
        <p14:creationId xmlns:p14="http://schemas.microsoft.com/office/powerpoint/2010/main" val="326260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EE56C-C456-4E2F-B262-C4FD7FB7DF0F}"/>
              </a:ext>
            </a:extLst>
          </p:cNvPr>
          <p:cNvSpPr txBox="1"/>
          <p:nvPr/>
        </p:nvSpPr>
        <p:spPr>
          <a:xfrm>
            <a:off x="1195754" y="1155560"/>
            <a:ext cx="9917723" cy="523220"/>
          </a:xfrm>
          <a:prstGeom prst="rect">
            <a:avLst/>
          </a:prstGeom>
          <a:noFill/>
        </p:spPr>
        <p:txBody>
          <a:bodyPr wrap="square" rtlCol="0">
            <a:spAutoFit/>
          </a:bodyPr>
          <a:lstStyle/>
          <a:p>
            <a:r>
              <a:rPr lang="en-US" sz="2800" b="1" dirty="0">
                <a:solidFill>
                  <a:srgbClr val="0057B8"/>
                </a:solidFill>
              </a:rPr>
              <a:t>We Have Your Back.</a:t>
            </a:r>
          </a:p>
        </p:txBody>
      </p:sp>
      <p:sp>
        <p:nvSpPr>
          <p:cNvPr id="3" name="TextBox 2">
            <a:extLst>
              <a:ext uri="{FF2B5EF4-FFF2-40B4-BE49-F238E27FC236}">
                <a16:creationId xmlns:a16="http://schemas.microsoft.com/office/drawing/2014/main" id="{F1340DFD-82AD-43FB-99DE-C2CE0E8CC51B}"/>
              </a:ext>
            </a:extLst>
          </p:cNvPr>
          <p:cNvSpPr txBox="1"/>
          <p:nvPr/>
        </p:nvSpPr>
        <p:spPr>
          <a:xfrm>
            <a:off x="1195754" y="2105561"/>
            <a:ext cx="9435402" cy="2339102"/>
          </a:xfrm>
          <a:prstGeom prst="rect">
            <a:avLst/>
          </a:prstGeom>
          <a:noFill/>
        </p:spPr>
        <p:txBody>
          <a:bodyPr wrap="square" rtlCol="0">
            <a:spAutoFit/>
          </a:bodyPr>
          <a:lstStyle/>
          <a:p>
            <a:r>
              <a:rPr lang="en-US" sz="2200" dirty="0"/>
              <a:t>In times of crisis, PSEA members pull together and are there for each other. Just as we have been a guiding voice navigating COVID-19 closures, PSEA leads the efforts to protect public education and ensure safe working conditions in PA. Together.</a:t>
            </a:r>
          </a:p>
          <a:p>
            <a:endParaRPr lang="en-US" sz="2200" dirty="0"/>
          </a:p>
          <a:p>
            <a:endParaRPr lang="en-US" dirty="0"/>
          </a:p>
          <a:p>
            <a:endParaRPr lang="en-US" dirty="0"/>
          </a:p>
        </p:txBody>
      </p:sp>
      <p:sp>
        <p:nvSpPr>
          <p:cNvPr id="4" name="Slide Number Placeholder 3">
            <a:extLst>
              <a:ext uri="{FF2B5EF4-FFF2-40B4-BE49-F238E27FC236}">
                <a16:creationId xmlns:a16="http://schemas.microsoft.com/office/drawing/2014/main" id="{55AA9B43-9A86-4244-A349-4DDCA2A1110D}"/>
              </a:ext>
            </a:extLst>
          </p:cNvPr>
          <p:cNvSpPr>
            <a:spLocks noGrp="1"/>
          </p:cNvSpPr>
          <p:nvPr>
            <p:ph type="sldNum" sz="quarter" idx="12"/>
          </p:nvPr>
        </p:nvSpPr>
        <p:spPr/>
        <p:txBody>
          <a:bodyPr/>
          <a:lstStyle/>
          <a:p>
            <a:fld id="{B2DC25EE-239B-4C5F-AAD1-255A7D5F1EE2}" type="slidenum">
              <a:rPr lang="en-US" smtClean="0"/>
              <a:t>3</a:t>
            </a:fld>
            <a:endParaRPr lang="en-US" dirty="0"/>
          </a:p>
        </p:txBody>
      </p:sp>
    </p:spTree>
    <p:extLst>
      <p:ext uri="{BB962C8B-B14F-4D97-AF65-F5344CB8AC3E}">
        <p14:creationId xmlns:p14="http://schemas.microsoft.com/office/powerpoint/2010/main" val="58033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EE56C-C456-4E2F-B262-C4FD7FB7DF0F}"/>
              </a:ext>
            </a:extLst>
          </p:cNvPr>
          <p:cNvSpPr txBox="1"/>
          <p:nvPr/>
        </p:nvSpPr>
        <p:spPr>
          <a:xfrm>
            <a:off x="1195754" y="1155560"/>
            <a:ext cx="9917723" cy="523220"/>
          </a:xfrm>
          <a:prstGeom prst="rect">
            <a:avLst/>
          </a:prstGeom>
          <a:noFill/>
        </p:spPr>
        <p:txBody>
          <a:bodyPr wrap="square" rtlCol="0">
            <a:spAutoFit/>
          </a:bodyPr>
          <a:lstStyle/>
          <a:p>
            <a:r>
              <a:rPr lang="en-US" sz="2800" b="1" dirty="0">
                <a:solidFill>
                  <a:srgbClr val="0057B8"/>
                </a:solidFill>
              </a:rPr>
              <a:t>Collective Power: The PSEA Difference</a:t>
            </a:r>
          </a:p>
        </p:txBody>
      </p:sp>
      <p:sp>
        <p:nvSpPr>
          <p:cNvPr id="3" name="TextBox 2">
            <a:extLst>
              <a:ext uri="{FF2B5EF4-FFF2-40B4-BE49-F238E27FC236}">
                <a16:creationId xmlns:a16="http://schemas.microsoft.com/office/drawing/2014/main" id="{F1340DFD-82AD-43FB-99DE-C2CE0E8CC51B}"/>
              </a:ext>
            </a:extLst>
          </p:cNvPr>
          <p:cNvSpPr txBox="1"/>
          <p:nvPr/>
        </p:nvSpPr>
        <p:spPr>
          <a:xfrm>
            <a:off x="1195754" y="2105561"/>
            <a:ext cx="9435402" cy="3354765"/>
          </a:xfrm>
          <a:prstGeom prst="rect">
            <a:avLst/>
          </a:prstGeom>
          <a:noFill/>
        </p:spPr>
        <p:txBody>
          <a:bodyPr wrap="square" rtlCol="0">
            <a:spAutoFit/>
          </a:bodyPr>
          <a:lstStyle/>
          <a:p>
            <a:r>
              <a:rPr lang="en-US" sz="2200" dirty="0"/>
              <a:t>Strong History of </a:t>
            </a:r>
            <a:r>
              <a:rPr lang="en-US" sz="2200" i="1" dirty="0"/>
              <a:t>member-led</a:t>
            </a:r>
            <a:r>
              <a:rPr lang="en-US" sz="2200" dirty="0"/>
              <a:t> Collective Action</a:t>
            </a:r>
          </a:p>
          <a:p>
            <a:endParaRPr lang="en-US" sz="2200" dirty="0"/>
          </a:p>
          <a:p>
            <a:pPr marL="285750" indent="-285750">
              <a:buFont typeface="Arial" panose="020B0604020202020204" pitchFamily="34" charset="0"/>
              <a:buChar char="•"/>
            </a:pPr>
            <a:r>
              <a:rPr lang="en-US" sz="2200" dirty="0"/>
              <a:t>On March 4, 1968, a group of 20,000+ PSEA members and supporters organized to rally on the steps of the Capitol to demand fair wages and better working conditions.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While it did not happen overnight, the Legislature passed Act 195 of 1970 winning collective bargaining rights for all school employees.</a:t>
            </a:r>
          </a:p>
          <a:p>
            <a:endParaRPr lang="en-US" dirty="0"/>
          </a:p>
          <a:p>
            <a:endParaRPr lang="en-US" dirty="0"/>
          </a:p>
        </p:txBody>
      </p:sp>
      <p:sp>
        <p:nvSpPr>
          <p:cNvPr id="4" name="Slide Number Placeholder 3">
            <a:extLst>
              <a:ext uri="{FF2B5EF4-FFF2-40B4-BE49-F238E27FC236}">
                <a16:creationId xmlns:a16="http://schemas.microsoft.com/office/drawing/2014/main" id="{E0CB3F3C-DCC3-FA45-ACE3-924304E96361}"/>
              </a:ext>
            </a:extLst>
          </p:cNvPr>
          <p:cNvSpPr>
            <a:spLocks noGrp="1"/>
          </p:cNvSpPr>
          <p:nvPr>
            <p:ph type="sldNum" sz="quarter" idx="12"/>
          </p:nvPr>
        </p:nvSpPr>
        <p:spPr/>
        <p:txBody>
          <a:bodyPr/>
          <a:lstStyle/>
          <a:p>
            <a:fld id="{B2DC25EE-239B-4C5F-AAD1-255A7D5F1EE2}" type="slidenum">
              <a:rPr lang="en-US" smtClean="0"/>
              <a:t>4</a:t>
            </a:fld>
            <a:endParaRPr lang="en-US" dirty="0"/>
          </a:p>
        </p:txBody>
      </p:sp>
    </p:spTree>
    <p:extLst>
      <p:ext uri="{BB962C8B-B14F-4D97-AF65-F5344CB8AC3E}">
        <p14:creationId xmlns:p14="http://schemas.microsoft.com/office/powerpoint/2010/main" val="302748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EE56C-C456-4E2F-B262-C4FD7FB7DF0F}"/>
              </a:ext>
            </a:extLst>
          </p:cNvPr>
          <p:cNvSpPr txBox="1"/>
          <p:nvPr/>
        </p:nvSpPr>
        <p:spPr>
          <a:xfrm>
            <a:off x="1195754" y="1155560"/>
            <a:ext cx="9917723" cy="523220"/>
          </a:xfrm>
          <a:prstGeom prst="rect">
            <a:avLst/>
          </a:prstGeom>
          <a:noFill/>
        </p:spPr>
        <p:txBody>
          <a:bodyPr wrap="square" rtlCol="0">
            <a:spAutoFit/>
          </a:bodyPr>
          <a:lstStyle/>
          <a:p>
            <a:r>
              <a:rPr lang="en-US" sz="2800" b="1" dirty="0">
                <a:solidFill>
                  <a:srgbClr val="0057B8"/>
                </a:solidFill>
              </a:rPr>
              <a:t>Collective Structure: The PSEA Difference</a:t>
            </a:r>
          </a:p>
        </p:txBody>
      </p:sp>
      <p:sp>
        <p:nvSpPr>
          <p:cNvPr id="3" name="TextBox 2">
            <a:extLst>
              <a:ext uri="{FF2B5EF4-FFF2-40B4-BE49-F238E27FC236}">
                <a16:creationId xmlns:a16="http://schemas.microsoft.com/office/drawing/2014/main" id="{F1340DFD-82AD-43FB-99DE-C2CE0E8CC51B}"/>
              </a:ext>
            </a:extLst>
          </p:cNvPr>
          <p:cNvSpPr txBox="1"/>
          <p:nvPr/>
        </p:nvSpPr>
        <p:spPr>
          <a:xfrm>
            <a:off x="1195754" y="2105561"/>
            <a:ext cx="9435402" cy="3354765"/>
          </a:xfrm>
          <a:prstGeom prst="rect">
            <a:avLst/>
          </a:prstGeom>
          <a:noFill/>
        </p:spPr>
        <p:txBody>
          <a:bodyPr wrap="square" rtlCol="0">
            <a:spAutoFit/>
          </a:bodyPr>
          <a:lstStyle/>
          <a:p>
            <a:pPr marL="285750" indent="-285750">
              <a:buFont typeface="Arial" panose="020B0604020202020204" pitchFamily="34" charset="0"/>
              <a:buChar char="•"/>
            </a:pPr>
            <a:r>
              <a:rPr lang="en-US" sz="2200" dirty="0"/>
              <a:t>XXESP: Our Local Association – representing each member is at the center of everything we do.</a:t>
            </a:r>
          </a:p>
          <a:p>
            <a:pPr marL="285750" indent="-285750">
              <a:buFont typeface="Arial" panose="020B0604020202020204" pitchFamily="34" charset="0"/>
              <a:buChar char="•"/>
            </a:pPr>
            <a:endParaRPr lang="en-US" sz="2200" dirty="0"/>
          </a:p>
          <a:p>
            <a:pPr marL="742950" lvl="1" indent="-285750">
              <a:buFont typeface="Arial" panose="020B0604020202020204" pitchFamily="34" charset="0"/>
              <a:buChar char="•"/>
            </a:pPr>
            <a:r>
              <a:rPr lang="en-US" sz="2200" dirty="0"/>
              <a:t>[INSERT DIVISION] (location of division office)</a:t>
            </a:r>
          </a:p>
          <a:p>
            <a:endParaRPr lang="en-US" sz="2200" dirty="0"/>
          </a:p>
          <a:p>
            <a:pPr marL="1200150" lvl="2" indent="-285750">
              <a:buFont typeface="Arial" panose="020B0604020202020204" pitchFamily="34" charset="0"/>
              <a:buChar char="•"/>
            </a:pPr>
            <a:r>
              <a:rPr lang="en-US" sz="2200" dirty="0"/>
              <a:t>PA State Education Association (Harrisburg)</a:t>
            </a:r>
          </a:p>
          <a:p>
            <a:endParaRPr lang="en-US" sz="2200" dirty="0"/>
          </a:p>
          <a:p>
            <a:pPr marL="1657350" lvl="3" indent="-285750">
              <a:buFont typeface="Arial" panose="020B0604020202020204" pitchFamily="34" charset="0"/>
              <a:buChar char="•"/>
            </a:pPr>
            <a:r>
              <a:rPr lang="en-US" sz="2200" dirty="0"/>
              <a:t>National Education Association (Washington, D.C.)</a:t>
            </a:r>
          </a:p>
          <a:p>
            <a:endParaRPr lang="en-US" dirty="0"/>
          </a:p>
          <a:p>
            <a:endParaRPr lang="en-US" dirty="0"/>
          </a:p>
        </p:txBody>
      </p:sp>
      <p:sp>
        <p:nvSpPr>
          <p:cNvPr id="4" name="Slide Number Placeholder 3">
            <a:extLst>
              <a:ext uri="{FF2B5EF4-FFF2-40B4-BE49-F238E27FC236}">
                <a16:creationId xmlns:a16="http://schemas.microsoft.com/office/drawing/2014/main" id="{2AEBA5FF-8151-BA40-A39F-5AEAF0E8DFBB}"/>
              </a:ext>
            </a:extLst>
          </p:cNvPr>
          <p:cNvSpPr>
            <a:spLocks noGrp="1"/>
          </p:cNvSpPr>
          <p:nvPr>
            <p:ph type="sldNum" sz="quarter" idx="12"/>
          </p:nvPr>
        </p:nvSpPr>
        <p:spPr/>
        <p:txBody>
          <a:bodyPr/>
          <a:lstStyle/>
          <a:p>
            <a:fld id="{B2DC25EE-239B-4C5F-AAD1-255A7D5F1EE2}" type="slidenum">
              <a:rPr lang="en-US" smtClean="0"/>
              <a:t>5</a:t>
            </a:fld>
            <a:endParaRPr lang="en-US" dirty="0"/>
          </a:p>
        </p:txBody>
      </p:sp>
    </p:spTree>
    <p:extLst>
      <p:ext uri="{BB962C8B-B14F-4D97-AF65-F5344CB8AC3E}">
        <p14:creationId xmlns:p14="http://schemas.microsoft.com/office/powerpoint/2010/main" val="317471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EE56C-C456-4E2F-B262-C4FD7FB7DF0F}"/>
              </a:ext>
            </a:extLst>
          </p:cNvPr>
          <p:cNvSpPr txBox="1"/>
          <p:nvPr/>
        </p:nvSpPr>
        <p:spPr>
          <a:xfrm>
            <a:off x="1195754" y="1155560"/>
            <a:ext cx="9917723" cy="523220"/>
          </a:xfrm>
          <a:prstGeom prst="rect">
            <a:avLst/>
          </a:prstGeom>
          <a:noFill/>
        </p:spPr>
        <p:txBody>
          <a:bodyPr wrap="square" rtlCol="0">
            <a:spAutoFit/>
          </a:bodyPr>
          <a:lstStyle/>
          <a:p>
            <a:r>
              <a:rPr lang="en-US" sz="2800" b="1" dirty="0">
                <a:solidFill>
                  <a:srgbClr val="0057B8"/>
                </a:solidFill>
              </a:rPr>
              <a:t>Your Local Education Support Professionals Association</a:t>
            </a:r>
          </a:p>
        </p:txBody>
      </p:sp>
      <p:sp>
        <p:nvSpPr>
          <p:cNvPr id="3" name="TextBox 2">
            <a:extLst>
              <a:ext uri="{FF2B5EF4-FFF2-40B4-BE49-F238E27FC236}">
                <a16:creationId xmlns:a16="http://schemas.microsoft.com/office/drawing/2014/main" id="{F1340DFD-82AD-43FB-99DE-C2CE0E8CC51B}"/>
              </a:ext>
            </a:extLst>
          </p:cNvPr>
          <p:cNvSpPr txBox="1"/>
          <p:nvPr/>
        </p:nvSpPr>
        <p:spPr>
          <a:xfrm>
            <a:off x="1195754" y="2105561"/>
            <a:ext cx="9435402" cy="646331"/>
          </a:xfrm>
          <a:prstGeom prst="rect">
            <a:avLst/>
          </a:prstGeom>
          <a:noFill/>
        </p:spPr>
        <p:txBody>
          <a:bodyPr wrap="square" rtlCol="0">
            <a:spAutoFit/>
          </a:bodyPr>
          <a:lstStyle/>
          <a:p>
            <a:endParaRPr lang="en-US" dirty="0"/>
          </a:p>
          <a:p>
            <a:endParaRPr lang="en-US" dirty="0"/>
          </a:p>
        </p:txBody>
      </p:sp>
      <p:sp>
        <p:nvSpPr>
          <p:cNvPr id="4" name="TextBox 3">
            <a:extLst>
              <a:ext uri="{FF2B5EF4-FFF2-40B4-BE49-F238E27FC236}">
                <a16:creationId xmlns:a16="http://schemas.microsoft.com/office/drawing/2014/main" id="{C0D727A0-6EA2-46AF-AC05-706ED6D0EB59}"/>
              </a:ext>
            </a:extLst>
          </p:cNvPr>
          <p:cNvSpPr txBox="1"/>
          <p:nvPr/>
        </p:nvSpPr>
        <p:spPr>
          <a:xfrm>
            <a:off x="1195754" y="2105561"/>
            <a:ext cx="9435402" cy="2739211"/>
          </a:xfrm>
          <a:prstGeom prst="rect">
            <a:avLst/>
          </a:prstGeom>
          <a:noFill/>
        </p:spPr>
        <p:txBody>
          <a:bodyPr wrap="square" rtlCol="0">
            <a:spAutoFit/>
          </a:bodyPr>
          <a:lstStyle/>
          <a:p>
            <a:r>
              <a:rPr lang="en-US" sz="2200" dirty="0"/>
              <a:t>The Association IS the members!</a:t>
            </a:r>
          </a:p>
          <a:p>
            <a:endParaRPr lang="en-US" sz="2200" dirty="0"/>
          </a:p>
          <a:p>
            <a:r>
              <a:rPr lang="en-US" sz="2200" dirty="0"/>
              <a:t>Procedural Justice</a:t>
            </a:r>
          </a:p>
          <a:p>
            <a:endParaRPr lang="en-US" sz="2200" dirty="0"/>
          </a:p>
          <a:p>
            <a:pPr marL="285750" indent="-285750">
              <a:buFont typeface="Arial" panose="020B0604020202020204" pitchFamily="34" charset="0"/>
              <a:buChar char="•"/>
            </a:pPr>
            <a:r>
              <a:rPr lang="en-US" sz="2200" dirty="0"/>
              <a:t>One Member One Vote</a:t>
            </a:r>
            <a:br>
              <a:rPr lang="en-US" sz="2200" dirty="0"/>
            </a:br>
            <a:endParaRPr lang="en-US" sz="2200" dirty="0"/>
          </a:p>
          <a:p>
            <a:pPr marL="285750" indent="-285750">
              <a:buFont typeface="Arial" panose="020B0604020202020204" pitchFamily="34" charset="0"/>
              <a:buChar char="•"/>
            </a:pPr>
            <a:r>
              <a:rPr lang="en-US" sz="2200" dirty="0"/>
              <a:t>Run by and for the members</a:t>
            </a:r>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A2FE8A80-9646-EA4A-9985-7F53A0637F6D}"/>
              </a:ext>
            </a:extLst>
          </p:cNvPr>
          <p:cNvSpPr>
            <a:spLocks noGrp="1"/>
          </p:cNvSpPr>
          <p:nvPr>
            <p:ph type="sldNum" sz="quarter" idx="12"/>
          </p:nvPr>
        </p:nvSpPr>
        <p:spPr/>
        <p:txBody>
          <a:bodyPr/>
          <a:lstStyle/>
          <a:p>
            <a:fld id="{B2DC25EE-239B-4C5F-AAD1-255A7D5F1EE2}" type="slidenum">
              <a:rPr lang="en-US" smtClean="0"/>
              <a:t>6</a:t>
            </a:fld>
            <a:endParaRPr lang="en-US" dirty="0"/>
          </a:p>
        </p:txBody>
      </p:sp>
    </p:spTree>
    <p:extLst>
      <p:ext uri="{BB962C8B-B14F-4D97-AF65-F5344CB8AC3E}">
        <p14:creationId xmlns:p14="http://schemas.microsoft.com/office/powerpoint/2010/main" val="79590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EE56C-C456-4E2F-B262-C4FD7FB7DF0F}"/>
              </a:ext>
            </a:extLst>
          </p:cNvPr>
          <p:cNvSpPr txBox="1"/>
          <p:nvPr/>
        </p:nvSpPr>
        <p:spPr>
          <a:xfrm>
            <a:off x="1195754" y="809196"/>
            <a:ext cx="9917723" cy="523220"/>
          </a:xfrm>
          <a:prstGeom prst="rect">
            <a:avLst/>
          </a:prstGeom>
          <a:noFill/>
        </p:spPr>
        <p:txBody>
          <a:bodyPr wrap="square" rtlCol="0">
            <a:spAutoFit/>
          </a:bodyPr>
          <a:lstStyle/>
          <a:p>
            <a:r>
              <a:rPr lang="en-US" sz="2800" b="1" dirty="0">
                <a:solidFill>
                  <a:srgbClr val="0057B8"/>
                </a:solidFill>
              </a:rPr>
              <a:t>Our Livelihoods: Financial Stability</a:t>
            </a:r>
          </a:p>
        </p:txBody>
      </p:sp>
      <p:sp>
        <p:nvSpPr>
          <p:cNvPr id="3" name="TextBox 2">
            <a:extLst>
              <a:ext uri="{FF2B5EF4-FFF2-40B4-BE49-F238E27FC236}">
                <a16:creationId xmlns:a16="http://schemas.microsoft.com/office/drawing/2014/main" id="{F1340DFD-82AD-43FB-99DE-C2CE0E8CC51B}"/>
              </a:ext>
            </a:extLst>
          </p:cNvPr>
          <p:cNvSpPr txBox="1"/>
          <p:nvPr/>
        </p:nvSpPr>
        <p:spPr>
          <a:xfrm>
            <a:off x="1195754" y="1471910"/>
            <a:ext cx="9117800" cy="5386090"/>
          </a:xfrm>
          <a:prstGeom prst="rect">
            <a:avLst/>
          </a:prstGeom>
          <a:noFill/>
        </p:spPr>
        <p:txBody>
          <a:bodyPr wrap="square" rtlCol="0">
            <a:spAutoFit/>
          </a:bodyPr>
          <a:lstStyle/>
          <a:p>
            <a:pPr marL="342900" indent="-342900">
              <a:buFont typeface="Arial" panose="020B0604020202020204" pitchFamily="34" charset="0"/>
              <a:buChar char="•"/>
            </a:pPr>
            <a:r>
              <a:rPr lang="en-US" sz="2200" dirty="0"/>
              <a:t>The wages for PA ESPs are 16 percent higher on average when compared to other states.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4400" dirty="0"/>
          </a:p>
          <a:p>
            <a:pPr marL="342900" indent="-342900">
              <a:buFont typeface="Arial" panose="020B0604020202020204" pitchFamily="34" charset="0"/>
              <a:buChar char="•"/>
            </a:pPr>
            <a:r>
              <a:rPr lang="en-US" sz="2200" dirty="0"/>
              <a:t>Act 13: PSEA members accomplished financial security for all ESPs through successfully advocating for ACT 13 to pass in March 2020</a:t>
            </a:r>
          </a:p>
          <a:p>
            <a:pPr marL="800100" lvl="1" indent="-342900">
              <a:buFont typeface="Arial" panose="020B0604020202020204" pitchFamily="34" charset="0"/>
              <a:buChar char="•"/>
            </a:pPr>
            <a:r>
              <a:rPr lang="en-US" sz="2200" dirty="0"/>
              <a:t>Guaranteed school budgets, protected jobs, and ensured pay through June 30</a:t>
            </a:r>
          </a:p>
          <a:p>
            <a:pPr marL="800100" lvl="1" indent="-342900">
              <a:buFont typeface="Arial" panose="020B0604020202020204" pitchFamily="34" charset="0"/>
              <a:buChar char="•"/>
            </a:pPr>
            <a:r>
              <a:rPr lang="en-US" sz="2200" dirty="0"/>
              <a:t>Lobbied for PSSAs and Keystone Exams to be canceled</a:t>
            </a:r>
          </a:p>
          <a:p>
            <a:endParaRPr lang="en-US" dirty="0"/>
          </a:p>
          <a:p>
            <a:endParaRPr lang="en-US" dirty="0"/>
          </a:p>
        </p:txBody>
      </p:sp>
      <p:pic>
        <p:nvPicPr>
          <p:cNvPr id="7" name="Picture 6" descr="A close up of a sign&#10;&#10;Description automatically generated">
            <a:extLst>
              <a:ext uri="{FF2B5EF4-FFF2-40B4-BE49-F238E27FC236}">
                <a16:creationId xmlns:a16="http://schemas.microsoft.com/office/drawing/2014/main" id="{2134A91B-51D2-204D-A8DB-18AF5AF2FED4}"/>
              </a:ext>
            </a:extLst>
          </p:cNvPr>
          <p:cNvPicPr>
            <a:picLocks noChangeAspect="1"/>
          </p:cNvPicPr>
          <p:nvPr/>
        </p:nvPicPr>
        <p:blipFill rotWithShape="1">
          <a:blip r:embed="rId3">
            <a:extLst>
              <a:ext uri="{28A0092B-C50C-407E-A947-70E740481C1C}">
                <a14:useLocalDpi xmlns:a14="http://schemas.microsoft.com/office/drawing/2010/main" val="0"/>
              </a:ext>
            </a:extLst>
          </a:blip>
          <a:srcRect t="12988" r="5955" b="10939"/>
          <a:stretch/>
        </p:blipFill>
        <p:spPr>
          <a:xfrm>
            <a:off x="2307937" y="2020772"/>
            <a:ext cx="7140863" cy="2272145"/>
          </a:xfrm>
          <a:prstGeom prst="rect">
            <a:avLst/>
          </a:prstGeom>
        </p:spPr>
      </p:pic>
      <p:sp>
        <p:nvSpPr>
          <p:cNvPr id="8" name="Slide Number Placeholder 7">
            <a:extLst>
              <a:ext uri="{FF2B5EF4-FFF2-40B4-BE49-F238E27FC236}">
                <a16:creationId xmlns:a16="http://schemas.microsoft.com/office/drawing/2014/main" id="{BF896A07-2225-D446-8F7E-3885243E0C76}"/>
              </a:ext>
            </a:extLst>
          </p:cNvPr>
          <p:cNvSpPr>
            <a:spLocks noGrp="1"/>
          </p:cNvSpPr>
          <p:nvPr>
            <p:ph type="sldNum" sz="quarter" idx="12"/>
          </p:nvPr>
        </p:nvSpPr>
        <p:spPr/>
        <p:txBody>
          <a:bodyPr/>
          <a:lstStyle/>
          <a:p>
            <a:fld id="{B2DC25EE-239B-4C5F-AAD1-255A7D5F1EE2}" type="slidenum">
              <a:rPr lang="en-US" smtClean="0"/>
              <a:t>7</a:t>
            </a:fld>
            <a:endParaRPr lang="en-US" dirty="0"/>
          </a:p>
        </p:txBody>
      </p:sp>
    </p:spTree>
    <p:extLst>
      <p:ext uri="{BB962C8B-B14F-4D97-AF65-F5344CB8AC3E}">
        <p14:creationId xmlns:p14="http://schemas.microsoft.com/office/powerpoint/2010/main" val="171180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EE56C-C456-4E2F-B262-C4FD7FB7DF0F}"/>
              </a:ext>
            </a:extLst>
          </p:cNvPr>
          <p:cNvSpPr txBox="1"/>
          <p:nvPr/>
        </p:nvSpPr>
        <p:spPr>
          <a:xfrm>
            <a:off x="1195754" y="1155560"/>
            <a:ext cx="10259367" cy="523220"/>
          </a:xfrm>
          <a:prstGeom prst="rect">
            <a:avLst/>
          </a:prstGeom>
          <a:noFill/>
        </p:spPr>
        <p:txBody>
          <a:bodyPr wrap="square" rtlCol="0">
            <a:spAutoFit/>
          </a:bodyPr>
          <a:lstStyle/>
          <a:p>
            <a:r>
              <a:rPr lang="en-US" sz="2800" b="1" dirty="0">
                <a:solidFill>
                  <a:srgbClr val="0057B8"/>
                </a:solidFill>
              </a:rPr>
              <a:t>PSEA’s Professional Growth Opportunities</a:t>
            </a:r>
          </a:p>
        </p:txBody>
      </p:sp>
      <p:sp>
        <p:nvSpPr>
          <p:cNvPr id="3" name="TextBox 2">
            <a:extLst>
              <a:ext uri="{FF2B5EF4-FFF2-40B4-BE49-F238E27FC236}">
                <a16:creationId xmlns:a16="http://schemas.microsoft.com/office/drawing/2014/main" id="{F1340DFD-82AD-43FB-99DE-C2CE0E8CC51B}"/>
              </a:ext>
            </a:extLst>
          </p:cNvPr>
          <p:cNvSpPr txBox="1"/>
          <p:nvPr/>
        </p:nvSpPr>
        <p:spPr>
          <a:xfrm>
            <a:off x="1195753" y="1925450"/>
            <a:ext cx="10259367" cy="4462760"/>
          </a:xfrm>
          <a:prstGeom prst="rect">
            <a:avLst/>
          </a:prstGeom>
          <a:noFill/>
        </p:spPr>
        <p:txBody>
          <a:bodyPr wrap="square" rtlCol="0">
            <a:spAutoFit/>
          </a:bodyPr>
          <a:lstStyle/>
          <a:p>
            <a:pPr marL="342900" indent="-342900">
              <a:buFont typeface="Arial" panose="020B0604020202020204" pitchFamily="34" charset="0"/>
              <a:buChar char="•"/>
            </a:pPr>
            <a:r>
              <a:rPr lang="en-US" sz="2200" dirty="0"/>
              <a:t>Speaking from Experience [Speaker will share personal example of involvement with a statewide or regional training or function]</a:t>
            </a:r>
            <a:br>
              <a:rPr lang="en-US" sz="2200" dirty="0"/>
            </a:br>
            <a:endParaRPr lang="en-US" sz="1600" dirty="0"/>
          </a:p>
          <a:p>
            <a:pPr marL="342900" indent="-342900">
              <a:buFont typeface="Arial" panose="020B0604020202020204" pitchFamily="34" charset="0"/>
              <a:buChar char="•"/>
            </a:pPr>
            <a:r>
              <a:rPr lang="en-US" sz="2200" dirty="0"/>
              <a:t>Guidance on how to keep you safe while on the job during COVID-19</a:t>
            </a:r>
            <a:br>
              <a:rPr lang="en-US" sz="2200" dirty="0"/>
            </a:br>
            <a:endParaRPr lang="en-US" sz="1600" dirty="0"/>
          </a:p>
          <a:p>
            <a:pPr marL="342900" indent="-342900">
              <a:buFont typeface="Arial" panose="020B0604020202020204" pitchFamily="34" charset="0"/>
              <a:buChar char="•"/>
            </a:pPr>
            <a:r>
              <a:rPr lang="en-US" sz="2200" dirty="0"/>
              <a:t>Network and share ideas with peer ESPs from across the state, and in neighboring districts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2200" dirty="0"/>
              <a:t>Professional Development and Educational Services at your         fingertips</a:t>
            </a:r>
            <a:br>
              <a:rPr lang="en-US" sz="2200" dirty="0"/>
            </a:br>
            <a:endParaRPr lang="en-US" sz="1600" dirty="0"/>
          </a:p>
          <a:p>
            <a:pPr marL="342900" indent="-342900">
              <a:buFont typeface="Arial" panose="020B0604020202020204" pitchFamily="34" charset="0"/>
              <a:buChar char="•"/>
            </a:pPr>
            <a:r>
              <a:rPr lang="en-US" sz="2200" dirty="0"/>
              <a:t>Local Opportunities [any scheduled trainings/speakers coming                  up for the 2020-21 year]</a:t>
            </a:r>
          </a:p>
          <a:p>
            <a:endParaRPr lang="en-US" sz="2200" dirty="0"/>
          </a:p>
        </p:txBody>
      </p:sp>
      <p:sp>
        <p:nvSpPr>
          <p:cNvPr id="4" name="Slide Number Placeholder 3">
            <a:extLst>
              <a:ext uri="{FF2B5EF4-FFF2-40B4-BE49-F238E27FC236}">
                <a16:creationId xmlns:a16="http://schemas.microsoft.com/office/drawing/2014/main" id="{559FBB29-0244-3544-97F6-3797BEE5F3C0}"/>
              </a:ext>
            </a:extLst>
          </p:cNvPr>
          <p:cNvSpPr>
            <a:spLocks noGrp="1"/>
          </p:cNvSpPr>
          <p:nvPr>
            <p:ph type="sldNum" sz="quarter" idx="12"/>
          </p:nvPr>
        </p:nvSpPr>
        <p:spPr/>
        <p:txBody>
          <a:bodyPr/>
          <a:lstStyle/>
          <a:p>
            <a:fld id="{B2DC25EE-239B-4C5F-AAD1-255A7D5F1EE2}" type="slidenum">
              <a:rPr lang="en-US" smtClean="0"/>
              <a:t>8</a:t>
            </a:fld>
            <a:endParaRPr lang="en-US" dirty="0"/>
          </a:p>
        </p:txBody>
      </p:sp>
    </p:spTree>
    <p:extLst>
      <p:ext uri="{BB962C8B-B14F-4D97-AF65-F5344CB8AC3E}">
        <p14:creationId xmlns:p14="http://schemas.microsoft.com/office/powerpoint/2010/main" val="157346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EE56C-C456-4E2F-B262-C4FD7FB7DF0F}"/>
              </a:ext>
            </a:extLst>
          </p:cNvPr>
          <p:cNvSpPr txBox="1"/>
          <p:nvPr/>
        </p:nvSpPr>
        <p:spPr>
          <a:xfrm>
            <a:off x="1195754" y="1155560"/>
            <a:ext cx="10259367" cy="523220"/>
          </a:xfrm>
          <a:prstGeom prst="rect">
            <a:avLst/>
          </a:prstGeom>
          <a:noFill/>
        </p:spPr>
        <p:txBody>
          <a:bodyPr wrap="square" rtlCol="0">
            <a:spAutoFit/>
          </a:bodyPr>
          <a:lstStyle/>
          <a:p>
            <a:r>
              <a:rPr lang="en-US" sz="2800" b="1" dirty="0">
                <a:solidFill>
                  <a:srgbClr val="0057B8"/>
                </a:solidFill>
              </a:rPr>
              <a:t>Union Protections</a:t>
            </a:r>
          </a:p>
        </p:txBody>
      </p:sp>
      <p:sp>
        <p:nvSpPr>
          <p:cNvPr id="3" name="TextBox 2">
            <a:extLst>
              <a:ext uri="{FF2B5EF4-FFF2-40B4-BE49-F238E27FC236}">
                <a16:creationId xmlns:a16="http://schemas.microsoft.com/office/drawing/2014/main" id="{F1340DFD-82AD-43FB-99DE-C2CE0E8CC51B}"/>
              </a:ext>
            </a:extLst>
          </p:cNvPr>
          <p:cNvSpPr txBox="1"/>
          <p:nvPr/>
        </p:nvSpPr>
        <p:spPr>
          <a:xfrm>
            <a:off x="1195754" y="2105561"/>
            <a:ext cx="9435402" cy="3108543"/>
          </a:xfrm>
          <a:prstGeom prst="rect">
            <a:avLst/>
          </a:prstGeom>
          <a:noFill/>
        </p:spPr>
        <p:txBody>
          <a:bodyPr wrap="square" rtlCol="0">
            <a:spAutoFit/>
          </a:bodyPr>
          <a:lstStyle/>
          <a:p>
            <a:pPr marL="342900" indent="-342900">
              <a:buFont typeface="Arial" panose="020B0604020202020204" pitchFamily="34" charset="0"/>
              <a:buChar char="•"/>
            </a:pPr>
            <a:r>
              <a:rPr lang="en-US" sz="2200" dirty="0"/>
              <a:t>Weingarten Rights and Legal Protections</a:t>
            </a:r>
          </a:p>
          <a:p>
            <a:br>
              <a:rPr lang="en-US" sz="2200" dirty="0"/>
            </a:br>
            <a:r>
              <a:rPr lang="en-US" sz="2200" dirty="0"/>
              <a:t>     </a:t>
            </a:r>
            <a:r>
              <a:rPr lang="en-US" dirty="0"/>
              <a:t>"If this discussion could lead to my being disciplined or terminated, I respectfully    </a:t>
            </a:r>
          </a:p>
          <a:p>
            <a:r>
              <a:rPr lang="en-US" dirty="0"/>
              <a:t>       request that my association representative be included in the meeting. Without    </a:t>
            </a:r>
          </a:p>
          <a:p>
            <a:r>
              <a:rPr lang="en-US" dirty="0"/>
              <a:t>       representation, I choose not to answer any questions.”</a:t>
            </a:r>
          </a:p>
          <a:p>
            <a:pPr marL="342900" indent="-342900">
              <a:buFont typeface="Arial" panose="020B0604020202020204" pitchFamily="34" charset="0"/>
              <a:buChar char="•"/>
            </a:pPr>
            <a:endParaRPr lang="en-US" i="1" dirty="0"/>
          </a:p>
          <a:p>
            <a:pPr lvl="1"/>
            <a:r>
              <a:rPr lang="en-US" i="1" dirty="0"/>
              <a:t>If an advocate is not available, an employee can ask that the meeting be postponed.</a:t>
            </a:r>
            <a:br>
              <a:rPr lang="en-US" i="1" dirty="0"/>
            </a:br>
            <a:endParaRPr lang="en-US" sz="2200" dirty="0"/>
          </a:p>
          <a:p>
            <a:endParaRPr lang="en-US" dirty="0"/>
          </a:p>
        </p:txBody>
      </p:sp>
      <p:sp>
        <p:nvSpPr>
          <p:cNvPr id="4" name="Slide Number Placeholder 3">
            <a:extLst>
              <a:ext uri="{FF2B5EF4-FFF2-40B4-BE49-F238E27FC236}">
                <a16:creationId xmlns:a16="http://schemas.microsoft.com/office/drawing/2014/main" id="{04DE8447-679F-6B4D-85A4-9C0D73FFAF6E}"/>
              </a:ext>
            </a:extLst>
          </p:cNvPr>
          <p:cNvSpPr>
            <a:spLocks noGrp="1"/>
          </p:cNvSpPr>
          <p:nvPr>
            <p:ph type="sldNum" sz="quarter" idx="12"/>
          </p:nvPr>
        </p:nvSpPr>
        <p:spPr/>
        <p:txBody>
          <a:bodyPr/>
          <a:lstStyle/>
          <a:p>
            <a:fld id="{B2DC25EE-239B-4C5F-AAD1-255A7D5F1EE2}" type="slidenum">
              <a:rPr lang="en-US" smtClean="0"/>
              <a:t>9</a:t>
            </a:fld>
            <a:endParaRPr lang="en-US" dirty="0"/>
          </a:p>
        </p:txBody>
      </p:sp>
    </p:spTree>
    <p:extLst>
      <p:ext uri="{BB962C8B-B14F-4D97-AF65-F5344CB8AC3E}">
        <p14:creationId xmlns:p14="http://schemas.microsoft.com/office/powerpoint/2010/main" val="2441411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pse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Theme1-psea" id="{8E1793D9-5B36-A145-940D-501B92279C3C}" vid="{886A0FC5-9D9B-9941-ABFF-7177AA9CC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Theme1-psea</Template>
  <TotalTime>3029</TotalTime>
  <Words>1119</Words>
  <Application>Microsoft Office PowerPoint</Application>
  <PresentationFormat>Widescreen</PresentationFormat>
  <Paragraphs>152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Garamond</vt:lpstr>
      <vt:lpstr>Theme1-psea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PSEA: The Voice for Teachers, Students and Public Education in PA</dc:title>
  <dc:creator>Briscoe, Annie [PA]</dc:creator>
  <cp:lastModifiedBy>Faulkner, Beau [PA]</cp:lastModifiedBy>
  <cp:revision>30</cp:revision>
  <dcterms:created xsi:type="dcterms:W3CDTF">2020-06-07T15:03:12Z</dcterms:created>
  <dcterms:modified xsi:type="dcterms:W3CDTF">2020-06-11T14:33:10Z</dcterms:modified>
</cp:coreProperties>
</file>