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8"/>
  </p:notesMasterIdLst>
  <p:sldIdLst>
    <p:sldId id="256" r:id="rId2"/>
    <p:sldId id="258" r:id="rId3"/>
    <p:sldId id="259" r:id="rId4"/>
    <p:sldId id="274" r:id="rId5"/>
    <p:sldId id="260" r:id="rId6"/>
    <p:sldId id="261" r:id="rId7"/>
    <p:sldId id="262" r:id="rId8"/>
    <p:sldId id="263" r:id="rId9"/>
    <p:sldId id="264" r:id="rId10"/>
    <p:sldId id="266" r:id="rId11"/>
    <p:sldId id="272" r:id="rId12"/>
    <p:sldId id="273" r:id="rId13"/>
    <p:sldId id="271"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B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95" autoAdjust="0"/>
    <p:restoredTop sz="78776" autoAdjust="0"/>
  </p:normalViewPr>
  <p:slideViewPr>
    <p:cSldViewPr snapToGrid="0">
      <p:cViewPr varScale="1">
        <p:scale>
          <a:sx n="49" d="100"/>
          <a:sy n="49" d="100"/>
        </p:scale>
        <p:origin x="107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2A91D8-CFE2-4FA3-8C5E-895C5445D329}" type="datetimeFigureOut">
              <a:rPr lang="en-US" smtClean="0"/>
              <a:t>6/10/2020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EB79AF-1A73-4AEB-B310-16DC9261482B}" type="slidenum">
              <a:rPr lang="en-US" smtClean="0"/>
              <a:t>‹#›</a:t>
            </a:fld>
            <a:endParaRPr lang="en-US" dirty="0"/>
          </a:p>
        </p:txBody>
      </p:sp>
    </p:spTree>
    <p:extLst>
      <p:ext uri="{BB962C8B-B14F-4D97-AF65-F5344CB8AC3E}">
        <p14:creationId xmlns:p14="http://schemas.microsoft.com/office/powerpoint/2010/main" val="1422923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 general intro slide, insert Comms awesome branding/tag line!</a:t>
            </a:r>
          </a:p>
          <a:p>
            <a:endParaRPr lang="en-US" dirty="0"/>
          </a:p>
          <a:p>
            <a:r>
              <a:rPr lang="en-US" dirty="0"/>
              <a:t>EA-focused (reference teachers and other educator positions – guidance counselors, speech therapists, school psychologists, school nurses, etc…)</a:t>
            </a:r>
          </a:p>
          <a:p>
            <a:endParaRPr lang="en-US" dirty="0"/>
          </a:p>
        </p:txBody>
      </p:sp>
      <p:sp>
        <p:nvSpPr>
          <p:cNvPr id="4" name="Slide Number Placeholder 3"/>
          <p:cNvSpPr>
            <a:spLocks noGrp="1"/>
          </p:cNvSpPr>
          <p:nvPr>
            <p:ph type="sldNum" sz="quarter" idx="5"/>
          </p:nvPr>
        </p:nvSpPr>
        <p:spPr/>
        <p:txBody>
          <a:bodyPr/>
          <a:lstStyle/>
          <a:p>
            <a:fld id="{7DEB79AF-1A73-4AEB-B310-16DC9261482B}" type="slidenum">
              <a:rPr lang="en-US" smtClean="0"/>
              <a:t>1</a:t>
            </a:fld>
            <a:endParaRPr lang="en-US" dirty="0"/>
          </a:p>
        </p:txBody>
      </p:sp>
    </p:spTree>
    <p:extLst>
      <p:ext uri="{BB962C8B-B14F-4D97-AF65-F5344CB8AC3E}">
        <p14:creationId xmlns:p14="http://schemas.microsoft.com/office/powerpoint/2010/main" val="1740399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Weingarten Rights overview (Image of Weingarten Card would be great on this slide)</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DISTRIBUTE WEINGARTEN CARDS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DEB79AF-1A73-4AEB-B310-16DC9261482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2694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CBA – if possible, presenter can have their original contract (likely from sometime in the 1970s or use One page Wisconsin contract) to compare some of the language, wages. Show how far they’ve come (maybe look at negotiated starting hourly wage rate from the original contract to what it is today?) bc of work of union members before them.</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Pages in the document today</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Presenter can select a section of their contract to highlight</a:t>
            </a:r>
          </a:p>
          <a:p>
            <a:endParaRPr lang="en-US" dirty="0"/>
          </a:p>
        </p:txBody>
      </p:sp>
      <p:sp>
        <p:nvSpPr>
          <p:cNvPr id="4" name="Slide Number Placeholder 3"/>
          <p:cNvSpPr>
            <a:spLocks noGrp="1"/>
          </p:cNvSpPr>
          <p:nvPr>
            <p:ph type="sldNum" sz="quarter" idx="5"/>
          </p:nvPr>
        </p:nvSpPr>
        <p:spPr/>
        <p:txBody>
          <a:bodyPr/>
          <a:lstStyle/>
          <a:p>
            <a:fld id="{7DEB79AF-1A73-4AEB-B310-16DC9261482B}" type="slidenum">
              <a:rPr lang="en-US" smtClean="0"/>
              <a:t>12</a:t>
            </a:fld>
            <a:endParaRPr lang="en-US" dirty="0"/>
          </a:p>
        </p:txBody>
      </p:sp>
    </p:spTree>
    <p:extLst>
      <p:ext uri="{BB962C8B-B14F-4D97-AF65-F5344CB8AC3E}">
        <p14:creationId xmlns:p14="http://schemas.microsoft.com/office/powerpoint/2010/main" val="2725091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Benefits of Membership</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You can focus on your job, peace of mind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Insert liability insurance and legal protection offered by member benefits</a:t>
            </a:r>
          </a:p>
          <a:p>
            <a:endParaRPr lang="en-US" dirty="0"/>
          </a:p>
        </p:txBody>
      </p:sp>
      <p:sp>
        <p:nvSpPr>
          <p:cNvPr id="4" name="Slide Number Placeholder 3"/>
          <p:cNvSpPr>
            <a:spLocks noGrp="1"/>
          </p:cNvSpPr>
          <p:nvPr>
            <p:ph type="sldNum" sz="quarter" idx="5"/>
          </p:nvPr>
        </p:nvSpPr>
        <p:spPr/>
        <p:txBody>
          <a:bodyPr/>
          <a:lstStyle/>
          <a:p>
            <a:fld id="{7DEB79AF-1A73-4AEB-B310-16DC9261482B}" type="slidenum">
              <a:rPr lang="en-US" smtClean="0"/>
              <a:t>13</a:t>
            </a:fld>
            <a:endParaRPr lang="en-US" dirty="0"/>
          </a:p>
        </p:txBody>
      </p:sp>
    </p:spTree>
    <p:extLst>
      <p:ext uri="{BB962C8B-B14F-4D97-AF65-F5344CB8AC3E}">
        <p14:creationId xmlns:p14="http://schemas.microsoft.com/office/powerpoint/2010/main" val="3725842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EA -- Ensuring students have what they need to succeed – we ensure their academic learning, but also ensure their social and emotional well-being – keeping students motivated and instilling the love for learning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DEB79AF-1A73-4AEB-B310-16DC9261482B}" type="slidenum">
              <a:rPr lang="en-US" smtClean="0"/>
              <a:t>14</a:t>
            </a:fld>
            <a:endParaRPr lang="en-US" dirty="0"/>
          </a:p>
        </p:txBody>
      </p:sp>
    </p:spTree>
    <p:extLst>
      <p:ext uri="{BB962C8B-B14F-4D97-AF65-F5344CB8AC3E}">
        <p14:creationId xmlns:p14="http://schemas.microsoft.com/office/powerpoint/2010/main" val="12283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Stay informed</a:t>
            </a:r>
          </a:p>
          <a:p>
            <a:r>
              <a:rPr lang="en-US" sz="1200" kern="1200" dirty="0">
                <a:solidFill>
                  <a:schemeClr val="tx1"/>
                </a:solidFill>
                <a:effectLst/>
                <a:latin typeface="+mn-lt"/>
                <a:ea typeface="+mn-ea"/>
                <a:cs typeface="+mn-cs"/>
              </a:rPr>
              <a:t>Local activities – meetings, community events, trainings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Emphasize following local / region / state Facebook page for up to date information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Member Benefits: My Deals App, PSEA website, NEA website </a:t>
            </a:r>
          </a:p>
          <a:p>
            <a:endParaRPr lang="en-US" dirty="0"/>
          </a:p>
        </p:txBody>
      </p:sp>
      <p:sp>
        <p:nvSpPr>
          <p:cNvPr id="4" name="Slide Number Placeholder 3"/>
          <p:cNvSpPr>
            <a:spLocks noGrp="1"/>
          </p:cNvSpPr>
          <p:nvPr>
            <p:ph type="sldNum" sz="quarter" idx="5"/>
          </p:nvPr>
        </p:nvSpPr>
        <p:spPr/>
        <p:txBody>
          <a:bodyPr/>
          <a:lstStyle/>
          <a:p>
            <a:fld id="{7DEB79AF-1A73-4AEB-B310-16DC9261482B}" type="slidenum">
              <a:rPr lang="en-US" smtClean="0"/>
              <a:t>15</a:t>
            </a:fld>
            <a:endParaRPr lang="en-US" dirty="0"/>
          </a:p>
        </p:txBody>
      </p:sp>
    </p:spTree>
    <p:extLst>
      <p:ext uri="{BB962C8B-B14F-4D97-AF65-F5344CB8AC3E}">
        <p14:creationId xmlns:p14="http://schemas.microsoft.com/office/powerpoint/2010/main" val="3161299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that there is a lot on your mind. This is quite a bit to digest in addition to beginning your 2020-2021 school year. </a:t>
            </a:r>
          </a:p>
          <a:p>
            <a:r>
              <a:rPr lang="en-US" dirty="0"/>
              <a:t>What is on your mind? Thoughts? Questions? Concerns?</a:t>
            </a:r>
          </a:p>
          <a:p>
            <a:endParaRPr lang="en-US" dirty="0"/>
          </a:p>
          <a:p>
            <a:r>
              <a:rPr lang="en-US" dirty="0"/>
              <a:t>If there are no questions, presenter will emphasize that PSEA and the local association is always here for them. There is so such things as stupid question…especially if this is your first year of teaching! Please reach out whenever you need to! </a:t>
            </a:r>
          </a:p>
        </p:txBody>
      </p:sp>
      <p:sp>
        <p:nvSpPr>
          <p:cNvPr id="4" name="Slide Number Placeholder 3"/>
          <p:cNvSpPr>
            <a:spLocks noGrp="1"/>
          </p:cNvSpPr>
          <p:nvPr>
            <p:ph type="sldNum" sz="quarter" idx="5"/>
          </p:nvPr>
        </p:nvSpPr>
        <p:spPr/>
        <p:txBody>
          <a:bodyPr/>
          <a:lstStyle/>
          <a:p>
            <a:fld id="{7DEB79AF-1A73-4AEB-B310-16DC9261482B}" type="slidenum">
              <a:rPr lang="en-US" smtClean="0"/>
              <a:t>16</a:t>
            </a:fld>
            <a:endParaRPr lang="en-US" dirty="0"/>
          </a:p>
        </p:txBody>
      </p:sp>
    </p:spTree>
    <p:extLst>
      <p:ext uri="{BB962C8B-B14F-4D97-AF65-F5344CB8AC3E}">
        <p14:creationId xmlns:p14="http://schemas.microsoft.com/office/powerpoint/2010/main" val="2183718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 Slide for Presenter – </a:t>
            </a:r>
            <a:r>
              <a:rPr lang="en-US" sz="1200" kern="1200" dirty="0">
                <a:solidFill>
                  <a:schemeClr val="tx1"/>
                </a:solidFill>
                <a:effectLst/>
                <a:latin typeface="+mn-lt"/>
                <a:ea typeface="+mn-ea"/>
                <a:cs typeface="+mn-cs"/>
              </a:rPr>
              <a:t>Presenter shares story of why he or she became a member of PSEA and got involved – story of self (Why did you join? Why have you remained an active member of the association?)</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DEB79AF-1A73-4AEB-B310-16DC9261482B}" type="slidenum">
              <a:rPr lang="en-US" smtClean="0"/>
              <a:t>2</a:t>
            </a:fld>
            <a:endParaRPr lang="en-US" dirty="0"/>
          </a:p>
        </p:txBody>
      </p:sp>
    </p:spTree>
    <p:extLst>
      <p:ext uri="{BB962C8B-B14F-4D97-AF65-F5344CB8AC3E}">
        <p14:creationId xmlns:p14="http://schemas.microsoft.com/office/powerpoint/2010/main" val="1877364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Some kind of visual to represent we acknowledge the stress level has been / is OFF THE CHARTS! For new teachers who finished their student teaching year early / abruptly.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EA message – we realize the stress you are dealing with as a new educator…unconventional ending (student teaching cut short, new CDC guidelines and having to implement them, it’s unchartered waters that we have entered, but we have entered them together, as a union, as a family…we are here for you) </a:t>
            </a:r>
            <a:endParaRPr lang="en-US" sz="1200" kern="1200" dirty="0">
              <a:solidFill>
                <a:schemeClr val="tx1"/>
              </a:solidFill>
              <a:effectLst/>
              <a:latin typeface="+mn-lt"/>
              <a:ea typeface="+mn-ea"/>
              <a:cs typeface="+mn-cs"/>
            </a:endParaRPr>
          </a:p>
          <a:p>
            <a:r>
              <a:rPr lang="en-US" dirty="0"/>
              <a:t>Some new hires may be coming from the Long term sub ranks but Act 13 covered them as well. </a:t>
            </a:r>
          </a:p>
        </p:txBody>
      </p:sp>
      <p:sp>
        <p:nvSpPr>
          <p:cNvPr id="4" name="Slide Number Placeholder 3"/>
          <p:cNvSpPr>
            <a:spLocks noGrp="1"/>
          </p:cNvSpPr>
          <p:nvPr>
            <p:ph type="sldNum" sz="quarter" idx="5"/>
          </p:nvPr>
        </p:nvSpPr>
        <p:spPr/>
        <p:txBody>
          <a:bodyPr/>
          <a:lstStyle/>
          <a:p>
            <a:fld id="{7DEB79AF-1A73-4AEB-B310-16DC9261482B}" type="slidenum">
              <a:rPr lang="en-US" smtClean="0"/>
              <a:t>3</a:t>
            </a:fld>
            <a:endParaRPr lang="en-US" dirty="0"/>
          </a:p>
        </p:txBody>
      </p:sp>
    </p:spTree>
    <p:extLst>
      <p:ext uri="{BB962C8B-B14F-4D97-AF65-F5344CB8AC3E}">
        <p14:creationId xmlns:p14="http://schemas.microsoft.com/office/powerpoint/2010/main" val="2882853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EB79AF-1A73-4AEB-B310-16DC9261482B}" type="slidenum">
              <a:rPr lang="en-US" smtClean="0"/>
              <a:t>5</a:t>
            </a:fld>
            <a:endParaRPr lang="en-US" dirty="0"/>
          </a:p>
        </p:txBody>
      </p:sp>
    </p:spTree>
    <p:extLst>
      <p:ext uri="{BB962C8B-B14F-4D97-AF65-F5344CB8AC3E}">
        <p14:creationId xmlns:p14="http://schemas.microsoft.com/office/powerpoint/2010/main" val="2866212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group texting was a thing!</a:t>
            </a:r>
          </a:p>
          <a:p>
            <a:endParaRPr lang="en-US" dirty="0"/>
          </a:p>
          <a:p>
            <a:r>
              <a:rPr lang="en-US" dirty="0"/>
              <a:t>Insert significant historical wins - IF POSSIBLE – have the local reference their original contract, and state what the wages were at that time.  Most likely this would be from the early-mid 1970s…… how far we’ve come.</a:t>
            </a:r>
          </a:p>
        </p:txBody>
      </p:sp>
      <p:sp>
        <p:nvSpPr>
          <p:cNvPr id="4" name="Slide Number Placeholder 3"/>
          <p:cNvSpPr>
            <a:spLocks noGrp="1"/>
          </p:cNvSpPr>
          <p:nvPr>
            <p:ph type="sldNum" sz="quarter" idx="5"/>
          </p:nvPr>
        </p:nvSpPr>
        <p:spPr/>
        <p:txBody>
          <a:bodyPr/>
          <a:lstStyle/>
          <a:p>
            <a:fld id="{7DEB79AF-1A73-4AEB-B310-16DC9261482B}" type="slidenum">
              <a:rPr lang="en-US" smtClean="0"/>
              <a:t>6</a:t>
            </a:fld>
            <a:endParaRPr lang="en-US" dirty="0"/>
          </a:p>
        </p:txBody>
      </p:sp>
    </p:spTree>
    <p:extLst>
      <p:ext uri="{BB962C8B-B14F-4D97-AF65-F5344CB8AC3E}">
        <p14:creationId xmlns:p14="http://schemas.microsoft.com/office/powerpoint/2010/main" val="425520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Hit the point of Local association &gt; Region &gt; Statewide PSEA &gt; NEA (downplay)</a:t>
            </a:r>
          </a:p>
        </p:txBody>
      </p:sp>
      <p:sp>
        <p:nvSpPr>
          <p:cNvPr id="4" name="Slide Number Placeholder 3"/>
          <p:cNvSpPr>
            <a:spLocks noGrp="1"/>
          </p:cNvSpPr>
          <p:nvPr>
            <p:ph type="sldNum" sz="quarter" idx="5"/>
          </p:nvPr>
        </p:nvSpPr>
        <p:spPr/>
        <p:txBody>
          <a:bodyPr/>
          <a:lstStyle/>
          <a:p>
            <a:fld id="{7DEB79AF-1A73-4AEB-B310-16DC9261482B}" type="slidenum">
              <a:rPr lang="en-US" smtClean="0"/>
              <a:t>7</a:t>
            </a:fld>
            <a:endParaRPr lang="en-US" dirty="0"/>
          </a:p>
        </p:txBody>
      </p:sp>
    </p:spTree>
    <p:extLst>
      <p:ext uri="{BB962C8B-B14F-4D97-AF65-F5344CB8AC3E}">
        <p14:creationId xmlns:p14="http://schemas.microsoft.com/office/powerpoint/2010/main" val="3303709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-Mention the local governance, emphasize that these are rank and file members leading the efforts but relying on all members to get involved and share their expertise, their opinions, their energy.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Define Procedural Justice for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refers to the fairness of the procedures used to make decisions. Listening to members and providing them with input into decisions are key components 	of procedural justice. </a:t>
            </a:r>
          </a:p>
        </p:txBody>
      </p:sp>
      <p:sp>
        <p:nvSpPr>
          <p:cNvPr id="4" name="Slide Number Placeholder 3"/>
          <p:cNvSpPr>
            <a:spLocks noGrp="1"/>
          </p:cNvSpPr>
          <p:nvPr>
            <p:ph type="sldNum" sz="quarter" idx="5"/>
          </p:nvPr>
        </p:nvSpPr>
        <p:spPr/>
        <p:txBody>
          <a:bodyPr/>
          <a:lstStyle/>
          <a:p>
            <a:fld id="{7DEB79AF-1A73-4AEB-B310-16DC9261482B}" type="slidenum">
              <a:rPr lang="en-US" smtClean="0"/>
              <a:t>8</a:t>
            </a:fld>
            <a:endParaRPr lang="en-US" dirty="0"/>
          </a:p>
        </p:txBody>
      </p:sp>
    </p:spTree>
    <p:extLst>
      <p:ext uri="{BB962C8B-B14F-4D97-AF65-F5344CB8AC3E}">
        <p14:creationId xmlns:p14="http://schemas.microsoft.com/office/powerpoint/2010/main" val="3074128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Cue graphics/content from belong flyer with 31 %  (use percentages and not dollar figures)</a:t>
            </a:r>
          </a:p>
          <a:p>
            <a:endParaRPr lang="en-US" dirty="0"/>
          </a:p>
          <a:p>
            <a:r>
              <a:rPr lang="en-US" dirty="0"/>
              <a:t>Highlight that </a:t>
            </a:r>
            <a:r>
              <a:rPr lang="en-US" sz="1200" kern="1200" dirty="0">
                <a:solidFill>
                  <a:schemeClr val="tx1"/>
                </a:solidFill>
                <a:effectLst/>
                <a:latin typeface="+mn-lt"/>
                <a:ea typeface="+mn-ea"/>
                <a:cs typeface="+mn-cs"/>
              </a:rPr>
              <a:t>PSEA members successfully fought to ensure every EA member was paid for the full school year and that their pensions were protected.</a:t>
            </a:r>
            <a:endParaRPr lang="en-US" dirty="0"/>
          </a:p>
        </p:txBody>
      </p:sp>
      <p:sp>
        <p:nvSpPr>
          <p:cNvPr id="4" name="Slide Number Placeholder 3"/>
          <p:cNvSpPr>
            <a:spLocks noGrp="1"/>
          </p:cNvSpPr>
          <p:nvPr>
            <p:ph type="sldNum" sz="quarter" idx="5"/>
          </p:nvPr>
        </p:nvSpPr>
        <p:spPr/>
        <p:txBody>
          <a:bodyPr/>
          <a:lstStyle/>
          <a:p>
            <a:fld id="{7DEB79AF-1A73-4AEB-B310-16DC9261482B}" type="slidenum">
              <a:rPr lang="en-US" smtClean="0"/>
              <a:t>9</a:t>
            </a:fld>
            <a:endParaRPr lang="en-US" dirty="0"/>
          </a:p>
        </p:txBody>
      </p:sp>
    </p:spTree>
    <p:extLst>
      <p:ext uri="{BB962C8B-B14F-4D97-AF65-F5344CB8AC3E}">
        <p14:creationId xmlns:p14="http://schemas.microsoft.com/office/powerpoint/2010/main" val="2212392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Professional Growth Opportunities- Presenter will use this time to talk about the added network of support for new members- talk about personal experiences he or she may have been involved - with in local, region, and state</a:t>
            </a:r>
          </a:p>
          <a:p>
            <a:r>
              <a:rPr lang="en-US" sz="1200" kern="1200" dirty="0">
                <a:solidFill>
                  <a:schemeClr val="tx1"/>
                </a:solidFill>
                <a:effectLst/>
                <a:latin typeface="+mn-lt"/>
                <a:ea typeface="+mn-ea"/>
                <a:cs typeface="+mn-cs"/>
              </a:rPr>
              <a:t>Networking</a:t>
            </a:r>
          </a:p>
          <a:p>
            <a:r>
              <a:rPr lang="en-US" sz="1200" kern="1200" dirty="0">
                <a:solidFill>
                  <a:schemeClr val="tx1"/>
                </a:solidFill>
                <a:effectLst/>
                <a:latin typeface="+mn-lt"/>
                <a:ea typeface="+mn-ea"/>
                <a:cs typeface="+mn-cs"/>
              </a:rPr>
              <a:t>Professional Development and Educational Services – IEP Toolbox for example</a:t>
            </a:r>
          </a:p>
          <a:p>
            <a:r>
              <a:rPr lang="en-US" sz="1200" kern="1200" dirty="0">
                <a:solidFill>
                  <a:schemeClr val="tx1"/>
                </a:solidFill>
                <a:effectLst/>
                <a:latin typeface="+mn-lt"/>
                <a:ea typeface="+mn-ea"/>
                <a:cs typeface="+mn-cs"/>
              </a:rPr>
              <a:t>Local Opportunities </a:t>
            </a:r>
          </a:p>
          <a:p>
            <a:endParaRPr lang="en-US" dirty="0"/>
          </a:p>
        </p:txBody>
      </p:sp>
      <p:sp>
        <p:nvSpPr>
          <p:cNvPr id="4" name="Slide Number Placeholder 3"/>
          <p:cNvSpPr>
            <a:spLocks noGrp="1"/>
          </p:cNvSpPr>
          <p:nvPr>
            <p:ph type="sldNum" sz="quarter" idx="5"/>
          </p:nvPr>
        </p:nvSpPr>
        <p:spPr/>
        <p:txBody>
          <a:bodyPr/>
          <a:lstStyle/>
          <a:p>
            <a:fld id="{7DEB79AF-1A73-4AEB-B310-16DC9261482B}" type="slidenum">
              <a:rPr lang="en-US" smtClean="0"/>
              <a:t>10</a:t>
            </a:fld>
            <a:endParaRPr lang="en-US" dirty="0"/>
          </a:p>
        </p:txBody>
      </p:sp>
    </p:spTree>
    <p:extLst>
      <p:ext uri="{BB962C8B-B14F-4D97-AF65-F5344CB8AC3E}">
        <p14:creationId xmlns:p14="http://schemas.microsoft.com/office/powerpoint/2010/main" val="762111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96260F27-C5C3-064A-BDD5-EF47F5A0D17C}" type="datetime1">
              <a:rPr lang="en-US" smtClean="0"/>
              <a:t>6/10/2020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B2DC25EE-239B-4C5F-AAD1-255A7D5F1EE2}" type="slidenum">
              <a:rPr lang="en-US" smtClean="0"/>
              <a:t>‹#›</a:t>
            </a:fld>
            <a:endParaRPr lang="en-US" dirty="0"/>
          </a:p>
        </p:txBody>
      </p:sp>
    </p:spTree>
    <p:extLst>
      <p:ext uri="{BB962C8B-B14F-4D97-AF65-F5344CB8AC3E}">
        <p14:creationId xmlns:p14="http://schemas.microsoft.com/office/powerpoint/2010/main" val="68295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075A513-4F6D-6645-A67C-0E4DA1EC7C4B}" type="datetime1">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64930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5FF4F012-7802-F240-872E-D077E375643B}" type="datetime1">
              <a:rPr lang="en-US" smtClean="0"/>
              <a:t>6/10/2020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B2DC25EE-239B-4C5F-AAD1-255A7D5F1EE2}" type="slidenum">
              <a:rPr lang="en-US" smtClean="0"/>
              <a:t>‹#›</a:t>
            </a:fld>
            <a:endParaRPr lang="en-US" dirty="0"/>
          </a:p>
        </p:txBody>
      </p:sp>
    </p:spTree>
    <p:extLst>
      <p:ext uri="{BB962C8B-B14F-4D97-AF65-F5344CB8AC3E}">
        <p14:creationId xmlns:p14="http://schemas.microsoft.com/office/powerpoint/2010/main" val="1572385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4D2A1A-B564-CC4D-8696-402AD75F5C58}" type="datetime1">
              <a:rPr lang="en-US" smtClean="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390780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2BAE0C-2EA8-3748-A703-485BEE041006}" type="datetime1">
              <a:rPr lang="en-US" smtClean="0"/>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0182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936CD3-1CB0-A644-9B35-EDB3D76F00E0}" type="datetime1">
              <a:rPr lang="en-US" smtClean="0"/>
              <a:t>6/10/2020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109908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C59EB9-108E-A34E-A11D-A28766C9B5C3}" type="datetime1">
              <a:rPr lang="en-US" smtClean="0"/>
              <a:t>6/10/2020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lvl1pPr>
              <a:defRPr sz="1200"/>
            </a:lvl1pPr>
          </a:lstStyle>
          <a:p>
            <a:fld id="{B2DC25EE-239B-4C5F-AAD1-255A7D5F1EE2}" type="slidenum">
              <a:rPr lang="en-US" smtClean="0"/>
              <a:pPr/>
              <a:t>‹#›</a:t>
            </a:fld>
            <a:endParaRPr lang="en-US" dirty="0"/>
          </a:p>
        </p:txBody>
      </p:sp>
    </p:spTree>
    <p:extLst>
      <p:ext uri="{BB962C8B-B14F-4D97-AF65-F5344CB8AC3E}">
        <p14:creationId xmlns:p14="http://schemas.microsoft.com/office/powerpoint/2010/main" val="1076611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EE087365-2F6A-F34C-A5F9-6949FA228855}" type="datetime1">
              <a:rPr lang="en-US" smtClean="0"/>
              <a:t>6/10/2020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B2DC25EE-239B-4C5F-AAD1-255A7D5F1EE2}" type="slidenum">
              <a:rPr lang="en-US" smtClean="0"/>
              <a:t>‹#›</a:t>
            </a:fld>
            <a:endParaRPr lang="en-US" dirty="0"/>
          </a:p>
        </p:txBody>
      </p:sp>
    </p:spTree>
    <p:extLst>
      <p:ext uri="{BB962C8B-B14F-4D97-AF65-F5344CB8AC3E}">
        <p14:creationId xmlns:p14="http://schemas.microsoft.com/office/powerpoint/2010/main" val="145216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2C642607-2541-2B48-8FA0-794EB5E99350}" type="datetime1">
              <a:rPr lang="en-US" smtClean="0"/>
              <a:t>6/10/2020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B2DC25EE-239B-4C5F-AAD1-255A7D5F1EE2}"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43929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rgbClr val="0057B8">
              <a:alpha val="10000"/>
            </a:srgb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5541984F-46EF-504A-B667-8C200CD21608}" type="datetime1">
              <a:rPr lang="en-US" smtClean="0"/>
              <a:t>6/10/2020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B2DC25EE-239B-4C5F-AAD1-255A7D5F1EE2}" type="slidenum">
              <a:rPr lang="en-US" smtClean="0"/>
              <a:t>‹#›</a:t>
            </a:fld>
            <a:endParaRPr lang="en-US" dirty="0"/>
          </a:p>
        </p:txBody>
      </p:sp>
      <p:pic>
        <p:nvPicPr>
          <p:cNvPr id="10" name="Picture 9" descr="A close up of a sign&#10;&#10;Description automatically generated">
            <a:extLst>
              <a:ext uri="{FF2B5EF4-FFF2-40B4-BE49-F238E27FC236}">
                <a16:creationId xmlns:a16="http://schemas.microsoft.com/office/drawing/2014/main" id="{10C251EC-3E54-D141-93F7-FA65DB567381}"/>
              </a:ext>
            </a:extLst>
          </p:cNvPr>
          <p:cNvPicPr>
            <a:picLocks noChangeAspect="1"/>
          </p:cNvPicPr>
          <p:nvPr userDrawn="1"/>
        </p:nvPicPr>
        <p:blipFill>
          <a:blip r:embed="rId11"/>
          <a:stretch>
            <a:fillRect/>
          </a:stretch>
        </p:blipFill>
        <p:spPr>
          <a:xfrm>
            <a:off x="9988846" y="4353539"/>
            <a:ext cx="1831298" cy="1748889"/>
          </a:xfrm>
          <a:prstGeom prst="rect">
            <a:avLst/>
          </a:prstGeom>
        </p:spPr>
      </p:pic>
    </p:spTree>
    <p:extLst>
      <p:ext uri="{BB962C8B-B14F-4D97-AF65-F5344CB8AC3E}">
        <p14:creationId xmlns:p14="http://schemas.microsoft.com/office/powerpoint/2010/main" val="210214475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Lst>
  <p:hf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9070EF4-D199-478D-98DF-971DD4A0490A}"/>
              </a:ext>
            </a:extLst>
          </p:cNvPr>
          <p:cNvPicPr>
            <a:picLocks noChangeAspect="1"/>
          </p:cNvPicPr>
          <p:nvPr/>
        </p:nvPicPr>
        <p:blipFill rotWithShape="1">
          <a:blip r:embed="rId3"/>
          <a:srcRect l="5118" t="31818" r="3973"/>
          <a:stretch/>
        </p:blipFill>
        <p:spPr>
          <a:xfrm>
            <a:off x="20" y="10"/>
            <a:ext cx="12191980" cy="6857990"/>
          </a:xfrm>
          <a:prstGeom prst="rect">
            <a:avLst/>
          </a:prstGeom>
        </p:spPr>
      </p:pic>
      <p:sp>
        <p:nvSpPr>
          <p:cNvPr id="12" name="Title 1">
            <a:extLst>
              <a:ext uri="{FF2B5EF4-FFF2-40B4-BE49-F238E27FC236}">
                <a16:creationId xmlns:a16="http://schemas.microsoft.com/office/drawing/2014/main" id="{90B6E1D8-D860-6D4B-9A9E-7C612967BCF4}"/>
              </a:ext>
            </a:extLst>
          </p:cNvPr>
          <p:cNvSpPr txBox="1">
            <a:spLocks/>
          </p:cNvSpPr>
          <p:nvPr/>
        </p:nvSpPr>
        <p:spPr>
          <a:xfrm>
            <a:off x="4627417" y="1787235"/>
            <a:ext cx="7564561" cy="2946511"/>
          </a:xfrm>
          <a:prstGeom prst="rect">
            <a:avLst/>
          </a:prstGeom>
          <a:solidFill>
            <a:schemeClr val="bg1">
              <a:lumMod val="75000"/>
              <a:lumOff val="25000"/>
            </a:schemeClr>
          </a:solidFill>
        </p:spPr>
        <p:txBody>
          <a:bodyPr vert="horz" lIns="365760" tIns="45720" rIns="365760" bIns="45720" rtlCol="0" anchor="ctr">
            <a:normAutofit/>
          </a:bodyPr>
          <a:lstStyle>
            <a:lvl1pPr algn="ctr" defTabSz="914400" rtl="0" eaLnBrk="1" latinLnBrk="0" hangingPunct="1">
              <a:lnSpc>
                <a:spcPct val="83000"/>
              </a:lnSpc>
              <a:spcBef>
                <a:spcPct val="0"/>
              </a:spcBef>
              <a:buNone/>
              <a:defRPr lang="en-US" sz="6800" b="0" i="0" kern="1200" cap="all" spc="-100" baseline="0" dirty="0">
                <a:solidFill>
                  <a:schemeClr val="tx1">
                    <a:lumMod val="85000"/>
                    <a:lumOff val="15000"/>
                  </a:schemeClr>
                </a:solidFill>
                <a:effectLst/>
                <a:latin typeface="+mj-lt"/>
                <a:ea typeface="+mn-ea"/>
                <a:cs typeface="+mn-cs"/>
              </a:defRPr>
            </a:lvl1pPr>
          </a:lstStyle>
          <a:p>
            <a:pPr algn="l"/>
            <a:r>
              <a:rPr lang="en-US" sz="3600" spc="0" dirty="0"/>
              <a:t>PSEA: The Voice for Teachers, Students and Public Education in PA</a:t>
            </a:r>
          </a:p>
        </p:txBody>
      </p:sp>
      <p:sp>
        <p:nvSpPr>
          <p:cNvPr id="13" name="Subtitle 2">
            <a:extLst>
              <a:ext uri="{FF2B5EF4-FFF2-40B4-BE49-F238E27FC236}">
                <a16:creationId xmlns:a16="http://schemas.microsoft.com/office/drawing/2014/main" id="{C5A7BF88-1936-4144-B575-A4EC548E28E7}"/>
              </a:ext>
            </a:extLst>
          </p:cNvPr>
          <p:cNvSpPr txBox="1">
            <a:spLocks/>
          </p:cNvSpPr>
          <p:nvPr/>
        </p:nvSpPr>
        <p:spPr>
          <a:xfrm>
            <a:off x="4627417" y="4970344"/>
            <a:ext cx="7564562" cy="706285"/>
          </a:xfrm>
          <a:prstGeom prst="rect">
            <a:avLst/>
          </a:prstGeom>
          <a:solidFill>
            <a:srgbClr val="0057B8"/>
          </a:solidFill>
        </p:spPr>
        <p:txBody>
          <a:bodyPr vert="horz" lIns="91440" tIns="45720" rIns="91440" bIns="45720" rtlCol="0" anchor="ctr">
            <a:normAutofit/>
          </a:bodyPr>
          <a:lstStyle>
            <a:lvl1pPr marL="0" indent="0" algn="ctr"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1800" kern="1200" spc="80" baseline="0">
                <a:solidFill>
                  <a:schemeClr val="tx1">
                    <a:lumMod val="95000"/>
                    <a:lumOff val="5000"/>
                  </a:schemeClr>
                </a:solidFill>
                <a:latin typeface="+mn-lt"/>
                <a:ea typeface="+mn-ea"/>
                <a:cs typeface="+mn-cs"/>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r>
              <a:rPr lang="en-US" sz="3200" dirty="0"/>
              <a:t>JOIN US and be heard.</a:t>
            </a:r>
          </a:p>
        </p:txBody>
      </p:sp>
      <p:pic>
        <p:nvPicPr>
          <p:cNvPr id="14" name="Picture 13" descr="A close up of a sign&#10;&#10;Description automatically generated">
            <a:extLst>
              <a:ext uri="{FF2B5EF4-FFF2-40B4-BE49-F238E27FC236}">
                <a16:creationId xmlns:a16="http://schemas.microsoft.com/office/drawing/2014/main" id="{6B175FE2-1F75-2C4C-9D63-852DBAEF6E0C}"/>
              </a:ext>
            </a:extLst>
          </p:cNvPr>
          <p:cNvPicPr>
            <a:picLocks noChangeAspect="1"/>
          </p:cNvPicPr>
          <p:nvPr/>
        </p:nvPicPr>
        <p:blipFill>
          <a:blip r:embed="rId4"/>
          <a:stretch>
            <a:fillRect/>
          </a:stretch>
        </p:blipFill>
        <p:spPr>
          <a:xfrm>
            <a:off x="298590" y="1518854"/>
            <a:ext cx="4072443" cy="3889183"/>
          </a:xfrm>
          <a:prstGeom prst="rect">
            <a:avLst/>
          </a:prstGeom>
        </p:spPr>
      </p:pic>
      <p:sp>
        <p:nvSpPr>
          <p:cNvPr id="15" name="Rectangle 14">
            <a:extLst>
              <a:ext uri="{FF2B5EF4-FFF2-40B4-BE49-F238E27FC236}">
                <a16:creationId xmlns:a16="http://schemas.microsoft.com/office/drawing/2014/main" id="{23DAD4B5-7EA7-2C4C-AFDA-707555768DAF}"/>
              </a:ext>
            </a:extLst>
          </p:cNvPr>
          <p:cNvSpPr/>
          <p:nvPr/>
        </p:nvSpPr>
        <p:spPr>
          <a:xfrm>
            <a:off x="4807527" y="1967345"/>
            <a:ext cx="7204364" cy="25769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lide Number Placeholder 1">
            <a:extLst>
              <a:ext uri="{FF2B5EF4-FFF2-40B4-BE49-F238E27FC236}">
                <a16:creationId xmlns:a16="http://schemas.microsoft.com/office/drawing/2014/main" id="{B94F5C40-4E87-B849-A253-8361BEC190E8}"/>
              </a:ext>
            </a:extLst>
          </p:cNvPr>
          <p:cNvSpPr>
            <a:spLocks noGrp="1"/>
          </p:cNvSpPr>
          <p:nvPr>
            <p:ph type="sldNum" sz="quarter" idx="12"/>
          </p:nvPr>
        </p:nvSpPr>
        <p:spPr/>
        <p:txBody>
          <a:bodyPr/>
          <a:lstStyle/>
          <a:p>
            <a:fld id="{B2DC25EE-239B-4C5F-AAD1-255A7D5F1EE2}" type="slidenum">
              <a:rPr lang="en-US" smtClean="0"/>
              <a:t>1</a:t>
            </a:fld>
            <a:endParaRPr lang="en-US" dirty="0"/>
          </a:p>
        </p:txBody>
      </p:sp>
    </p:spTree>
    <p:extLst>
      <p:ext uri="{BB962C8B-B14F-4D97-AF65-F5344CB8AC3E}">
        <p14:creationId xmlns:p14="http://schemas.microsoft.com/office/powerpoint/2010/main" val="352672028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10259367" cy="523220"/>
          </a:xfrm>
          <a:prstGeom prst="rect">
            <a:avLst/>
          </a:prstGeom>
          <a:noFill/>
        </p:spPr>
        <p:txBody>
          <a:bodyPr wrap="square" rtlCol="0">
            <a:spAutoFit/>
          </a:bodyPr>
          <a:lstStyle/>
          <a:p>
            <a:r>
              <a:rPr lang="en-US" sz="2800" b="1" dirty="0">
                <a:solidFill>
                  <a:srgbClr val="0057B8"/>
                </a:solidFill>
              </a:rPr>
              <a:t>PSEA’s Professional Growth Opportunities</a:t>
            </a:r>
          </a:p>
        </p:txBody>
      </p:sp>
      <p:sp>
        <p:nvSpPr>
          <p:cNvPr id="3" name="TextBox 2">
            <a:extLst>
              <a:ext uri="{FF2B5EF4-FFF2-40B4-BE49-F238E27FC236}">
                <a16:creationId xmlns:a16="http://schemas.microsoft.com/office/drawing/2014/main" id="{F1340DFD-82AD-43FB-99DE-C2CE0E8CC51B}"/>
              </a:ext>
            </a:extLst>
          </p:cNvPr>
          <p:cNvSpPr txBox="1"/>
          <p:nvPr/>
        </p:nvSpPr>
        <p:spPr>
          <a:xfrm>
            <a:off x="1195754" y="2105561"/>
            <a:ext cx="9435402" cy="4370427"/>
          </a:xfrm>
          <a:prstGeom prst="rect">
            <a:avLst/>
          </a:prstGeom>
          <a:noFill/>
        </p:spPr>
        <p:txBody>
          <a:bodyPr wrap="square" rtlCol="0">
            <a:spAutoFit/>
          </a:bodyPr>
          <a:lstStyle/>
          <a:p>
            <a:pPr marL="342900" indent="-342900">
              <a:buFont typeface="Arial" panose="020B0604020202020204" pitchFamily="34" charset="0"/>
              <a:buChar char="•"/>
            </a:pPr>
            <a:r>
              <a:rPr lang="en-US" sz="2200" dirty="0"/>
              <a:t>Speaking from Experience [Speaker will share personal example of involvement with a statewide or regional training]</a:t>
            </a:r>
            <a:br>
              <a:rPr lang="en-US" sz="2200" dirty="0"/>
            </a:br>
            <a:endParaRPr lang="en-US" sz="2200" dirty="0"/>
          </a:p>
          <a:p>
            <a:pPr marL="342900" indent="-342900">
              <a:buFont typeface="Arial" panose="020B0604020202020204" pitchFamily="34" charset="0"/>
              <a:buChar char="•"/>
            </a:pPr>
            <a:r>
              <a:rPr lang="en-US" sz="2200" dirty="0"/>
              <a:t>Network and share ideas with peer educators from across the state, and in neighboring districts</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Professional Development and Educational Services at your fingertips</a:t>
            </a:r>
          </a:p>
          <a:p>
            <a:endParaRPr lang="en-US" sz="2200" dirty="0"/>
          </a:p>
          <a:p>
            <a:pPr marL="342900" indent="-342900">
              <a:buFont typeface="Arial" panose="020B0604020202020204" pitchFamily="34" charset="0"/>
              <a:buChar char="•"/>
            </a:pPr>
            <a:r>
              <a:rPr lang="en-US" sz="2200" dirty="0"/>
              <a:t>Local Opportunities [any scheduled trainings/speakers coming up for the 2020-2021 year]</a:t>
            </a:r>
          </a:p>
          <a:p>
            <a:pPr marL="342900" indent="-342900">
              <a:buFont typeface="Arial" panose="020B0604020202020204" pitchFamily="34" charset="0"/>
              <a:buChar char="•"/>
            </a:pPr>
            <a:endParaRPr lang="en-US" sz="2200" dirty="0"/>
          </a:p>
          <a:p>
            <a:endParaRPr lang="en-US" dirty="0"/>
          </a:p>
          <a:p>
            <a:endParaRPr lang="en-US" dirty="0"/>
          </a:p>
        </p:txBody>
      </p:sp>
      <p:sp>
        <p:nvSpPr>
          <p:cNvPr id="4" name="Slide Number Placeholder 3">
            <a:extLst>
              <a:ext uri="{FF2B5EF4-FFF2-40B4-BE49-F238E27FC236}">
                <a16:creationId xmlns:a16="http://schemas.microsoft.com/office/drawing/2014/main" id="{43F23419-DEC8-6D42-8D24-50639EBEC153}"/>
              </a:ext>
            </a:extLst>
          </p:cNvPr>
          <p:cNvSpPr>
            <a:spLocks noGrp="1"/>
          </p:cNvSpPr>
          <p:nvPr>
            <p:ph type="sldNum" sz="quarter" idx="12"/>
          </p:nvPr>
        </p:nvSpPr>
        <p:spPr/>
        <p:txBody>
          <a:bodyPr/>
          <a:lstStyle/>
          <a:p>
            <a:fld id="{B2DC25EE-239B-4C5F-AAD1-255A7D5F1EE2}" type="slidenum">
              <a:rPr lang="en-US" smtClean="0"/>
              <a:t>10</a:t>
            </a:fld>
            <a:endParaRPr lang="en-US" dirty="0"/>
          </a:p>
        </p:txBody>
      </p:sp>
    </p:spTree>
    <p:extLst>
      <p:ext uri="{BB962C8B-B14F-4D97-AF65-F5344CB8AC3E}">
        <p14:creationId xmlns:p14="http://schemas.microsoft.com/office/powerpoint/2010/main" val="3213176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1025936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57B8"/>
                </a:solidFill>
                <a:effectLst/>
                <a:uLnTx/>
                <a:uFillTx/>
                <a:latin typeface="Avenir Next LT Pro"/>
                <a:ea typeface="+mn-ea"/>
                <a:cs typeface="+mn-cs"/>
              </a:rPr>
              <a:t>Union Protections</a:t>
            </a:r>
          </a:p>
        </p:txBody>
      </p:sp>
      <p:sp>
        <p:nvSpPr>
          <p:cNvPr id="3" name="TextBox 2">
            <a:extLst>
              <a:ext uri="{FF2B5EF4-FFF2-40B4-BE49-F238E27FC236}">
                <a16:creationId xmlns:a16="http://schemas.microsoft.com/office/drawing/2014/main" id="{F1340DFD-82AD-43FB-99DE-C2CE0E8CC51B}"/>
              </a:ext>
            </a:extLst>
          </p:cNvPr>
          <p:cNvSpPr txBox="1"/>
          <p:nvPr/>
        </p:nvSpPr>
        <p:spPr>
          <a:xfrm>
            <a:off x="1195754" y="2105561"/>
            <a:ext cx="9435402" cy="2831544"/>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venir Next LT Pro"/>
                <a:ea typeface="+mn-ea"/>
                <a:cs typeface="+mn-cs"/>
              </a:rPr>
              <a:t>Weingarten Rights and Legal Protections</a:t>
            </a:r>
          </a:p>
          <a:p>
            <a:pPr marR="0" lvl="0" algn="l" defTabSz="914400" rtl="0" eaLnBrk="1" fontAlgn="auto" latinLnBrk="0" hangingPunct="1">
              <a:lnSpc>
                <a:spcPct val="100000"/>
              </a:lnSpc>
              <a:spcBef>
                <a:spcPts val="0"/>
              </a:spcBef>
              <a:spcAft>
                <a:spcPts val="0"/>
              </a:spcAft>
              <a:buClrTx/>
              <a:buSzTx/>
              <a:tabLst/>
              <a:defRPr/>
            </a:pPr>
            <a:br>
              <a:rPr kumimoji="0" lang="en-US" sz="2200" b="0" i="0" u="none" strike="noStrike" kern="1200" cap="none" spc="0" normalizeH="0" baseline="0" noProof="0" dirty="0">
                <a:ln>
                  <a:noFill/>
                </a:ln>
                <a:solidFill>
                  <a:srgbClr val="000000"/>
                </a:solidFill>
                <a:effectLst/>
                <a:uLnTx/>
                <a:uFillTx/>
                <a:latin typeface="Avenir Next LT Pro"/>
                <a:ea typeface="+mn-ea"/>
                <a:cs typeface="+mn-cs"/>
              </a:rPr>
            </a:br>
            <a:r>
              <a:rPr kumimoji="0" lang="en-US" sz="2200" b="0" i="0" u="none" strike="noStrike" kern="1200" cap="none" spc="0" normalizeH="0" baseline="0" noProof="0" dirty="0">
                <a:ln>
                  <a:noFill/>
                </a:ln>
                <a:solidFill>
                  <a:srgbClr val="000000"/>
                </a:solidFill>
                <a:effectLst/>
                <a:uLnTx/>
                <a:uFillTx/>
                <a:latin typeface="Avenir Next LT Pro"/>
                <a:ea typeface="+mn-ea"/>
                <a:cs typeface="+mn-cs"/>
              </a:rPr>
              <a:t>      </a:t>
            </a:r>
            <a:r>
              <a:rPr kumimoji="0" lang="en-US" sz="1800" b="0" i="0" u="none" strike="noStrike" kern="1200" cap="none" spc="0" normalizeH="0" baseline="0" noProof="0" dirty="0">
                <a:ln>
                  <a:noFill/>
                </a:ln>
                <a:solidFill>
                  <a:srgbClr val="000000"/>
                </a:solidFill>
                <a:effectLst/>
                <a:uLnTx/>
                <a:uFillTx/>
                <a:latin typeface="Avenir Next LT Pro"/>
                <a:ea typeface="+mn-ea"/>
                <a:cs typeface="+mn-cs"/>
              </a:rPr>
              <a:t>"If this discussion could lead to my being disciplined or terminated, I respectfully   </a:t>
            </a:r>
          </a:p>
          <a:p>
            <a:pPr marR="0" lvl="0" algn="l" defTabSz="914400" rtl="0" eaLnBrk="1" fontAlgn="auto" latinLnBrk="0" hangingPunct="1">
              <a:lnSpc>
                <a:spcPct val="100000"/>
              </a:lnSpc>
              <a:spcBef>
                <a:spcPts val="0"/>
              </a:spcBef>
              <a:spcAft>
                <a:spcPts val="0"/>
              </a:spcAft>
              <a:buClrTx/>
              <a:buSzTx/>
              <a:tabLst/>
              <a:defRPr/>
            </a:pPr>
            <a:r>
              <a:rPr lang="en-US" dirty="0">
                <a:solidFill>
                  <a:srgbClr val="000000"/>
                </a:solidFill>
                <a:latin typeface="Avenir Next LT Pro"/>
              </a:rPr>
              <a:t>         </a:t>
            </a:r>
            <a:r>
              <a:rPr kumimoji="0" lang="en-US" sz="1800" b="0" i="0" u="none" strike="noStrike" kern="1200" cap="none" spc="0" normalizeH="0" baseline="0" noProof="0" dirty="0">
                <a:ln>
                  <a:noFill/>
                </a:ln>
                <a:solidFill>
                  <a:srgbClr val="000000"/>
                </a:solidFill>
                <a:effectLst/>
                <a:uLnTx/>
                <a:uFillTx/>
                <a:latin typeface="Avenir Next LT Pro"/>
                <a:ea typeface="+mn-ea"/>
                <a:cs typeface="+mn-cs"/>
              </a:rPr>
              <a:t>request that my association representative be included in the meeting. Without </a:t>
            </a:r>
          </a:p>
          <a:p>
            <a:pPr marR="0" lvl="0" algn="l" defTabSz="914400" rtl="0" eaLnBrk="1" fontAlgn="auto" latinLnBrk="0" hangingPunct="1">
              <a:lnSpc>
                <a:spcPct val="100000"/>
              </a:lnSpc>
              <a:spcBef>
                <a:spcPts val="0"/>
              </a:spcBef>
              <a:spcAft>
                <a:spcPts val="0"/>
              </a:spcAft>
              <a:buClrTx/>
              <a:buSzTx/>
              <a:tabLst/>
              <a:defRPr/>
            </a:pPr>
            <a:r>
              <a:rPr lang="en-US" dirty="0">
                <a:solidFill>
                  <a:srgbClr val="000000"/>
                </a:solidFill>
                <a:latin typeface="Avenir Next LT Pro"/>
              </a:rPr>
              <a:t>         </a:t>
            </a:r>
            <a:r>
              <a:rPr kumimoji="0" lang="en-US" sz="1800" b="0" i="0" u="none" strike="noStrike" kern="1200" cap="none" spc="0" normalizeH="0" baseline="0" noProof="0" dirty="0">
                <a:ln>
                  <a:noFill/>
                </a:ln>
                <a:solidFill>
                  <a:srgbClr val="000000"/>
                </a:solidFill>
                <a:effectLst/>
                <a:uLnTx/>
                <a:uFillTx/>
                <a:latin typeface="Avenir Next LT Pro"/>
                <a:ea typeface="+mn-ea"/>
                <a:cs typeface="+mn-cs"/>
              </a:rPr>
              <a:t>representation, I choose not to answer any questions.”</a:t>
            </a:r>
          </a:p>
          <a:p>
            <a:pPr marR="0" lvl="0" algn="l" defTabSz="914400" rtl="0" eaLnBrk="1" fontAlgn="auto" latinLnBrk="0" hangingPunct="1">
              <a:lnSpc>
                <a:spcPct val="100000"/>
              </a:lnSpc>
              <a:spcBef>
                <a:spcPts val="0"/>
              </a:spcBef>
              <a:spcAft>
                <a:spcPts val="0"/>
              </a:spcAft>
              <a:buClrTx/>
              <a:buSzTx/>
              <a:tabLst/>
              <a:defRPr/>
            </a:pPr>
            <a:endParaRPr kumimoji="0" lang="en-US" sz="1800" b="0" i="1" u="none" strike="noStrike" kern="1200" cap="none" spc="0" normalizeH="0" baseline="0" noProof="0" dirty="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srgbClr val="000000"/>
                </a:solidFill>
                <a:effectLst/>
                <a:uLnTx/>
                <a:uFillTx/>
                <a:latin typeface="Avenir Next LT Pro"/>
                <a:ea typeface="+mn-ea"/>
                <a:cs typeface="+mn-cs"/>
              </a:rPr>
              <a:t>         If an advocate is not available, an employee can ask that the meeting be postponed.</a:t>
            </a:r>
            <a:br>
              <a:rPr kumimoji="0" lang="en-US" sz="1800" b="0" i="1" u="none" strike="noStrike" kern="1200" cap="none" spc="0" normalizeH="0" baseline="0" noProof="0" dirty="0">
                <a:ln>
                  <a:noFill/>
                </a:ln>
                <a:solidFill>
                  <a:srgbClr val="000000"/>
                </a:solidFill>
                <a:effectLst/>
                <a:uLnTx/>
                <a:uFillTx/>
                <a:latin typeface="Avenir Next LT Pro"/>
                <a:ea typeface="+mn-ea"/>
                <a:cs typeface="+mn-cs"/>
              </a:rPr>
            </a:br>
            <a:endParaRPr kumimoji="0" lang="en-US" sz="2200" b="0" i="0" u="none" strike="noStrike" kern="1200" cap="none" spc="0" normalizeH="0" baseline="0" noProof="0" dirty="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venir Next LT Pro"/>
              <a:ea typeface="+mn-ea"/>
              <a:cs typeface="+mn-cs"/>
            </a:endParaRPr>
          </a:p>
        </p:txBody>
      </p:sp>
      <p:sp>
        <p:nvSpPr>
          <p:cNvPr id="4" name="Slide Number Placeholder 3">
            <a:extLst>
              <a:ext uri="{FF2B5EF4-FFF2-40B4-BE49-F238E27FC236}">
                <a16:creationId xmlns:a16="http://schemas.microsoft.com/office/drawing/2014/main" id="{5046B8AD-E619-9141-9243-26850A5E7E19}"/>
              </a:ext>
            </a:extLst>
          </p:cNvPr>
          <p:cNvSpPr>
            <a:spLocks noGrp="1"/>
          </p:cNvSpPr>
          <p:nvPr>
            <p:ph type="sldNum" sz="quarter" idx="12"/>
          </p:nvPr>
        </p:nvSpPr>
        <p:spPr/>
        <p:txBody>
          <a:bodyPr/>
          <a:lstStyle/>
          <a:p>
            <a:fld id="{B2DC25EE-239B-4C5F-AAD1-255A7D5F1EE2}" type="slidenum">
              <a:rPr lang="en-US" smtClean="0"/>
              <a:t>11</a:t>
            </a:fld>
            <a:endParaRPr lang="en-US" dirty="0"/>
          </a:p>
        </p:txBody>
      </p:sp>
    </p:spTree>
    <p:extLst>
      <p:ext uri="{BB962C8B-B14F-4D97-AF65-F5344CB8AC3E}">
        <p14:creationId xmlns:p14="http://schemas.microsoft.com/office/powerpoint/2010/main" val="2441411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10259367" cy="523220"/>
          </a:xfrm>
          <a:prstGeom prst="rect">
            <a:avLst/>
          </a:prstGeom>
          <a:noFill/>
        </p:spPr>
        <p:txBody>
          <a:bodyPr wrap="square" rtlCol="0">
            <a:spAutoFit/>
          </a:bodyPr>
          <a:lstStyle/>
          <a:p>
            <a:r>
              <a:rPr lang="en-US" sz="2800" b="1" dirty="0">
                <a:solidFill>
                  <a:srgbClr val="0057B8"/>
                </a:solidFill>
              </a:rPr>
              <a:t>Collective Bargaining Agreement: Your Contract </a:t>
            </a:r>
          </a:p>
        </p:txBody>
      </p:sp>
      <p:sp>
        <p:nvSpPr>
          <p:cNvPr id="4" name="TextBox 3">
            <a:extLst>
              <a:ext uri="{FF2B5EF4-FFF2-40B4-BE49-F238E27FC236}">
                <a16:creationId xmlns:a16="http://schemas.microsoft.com/office/drawing/2014/main" id="{F80AF925-C8E6-4882-AD70-86CFBD71A3F9}"/>
              </a:ext>
            </a:extLst>
          </p:cNvPr>
          <p:cNvSpPr txBox="1"/>
          <p:nvPr/>
        </p:nvSpPr>
        <p:spPr>
          <a:xfrm>
            <a:off x="1195754" y="2105561"/>
            <a:ext cx="9435402" cy="2062103"/>
          </a:xfrm>
          <a:prstGeom prst="rect">
            <a:avLst/>
          </a:prstGeom>
          <a:noFill/>
        </p:spPr>
        <p:txBody>
          <a:bodyPr wrap="square" rtlCol="0">
            <a:spAutoFit/>
          </a:bodyPr>
          <a:lstStyle/>
          <a:p>
            <a:pPr marL="342900" indent="-342900">
              <a:buFont typeface="Arial" panose="020B0604020202020204" pitchFamily="34" charset="0"/>
              <a:buChar char="•"/>
            </a:pPr>
            <a:r>
              <a:rPr lang="en-US" sz="2200" dirty="0"/>
              <a:t>Terms &amp; Conditions of Employment </a:t>
            </a:r>
            <a:br>
              <a:rPr lang="en-US" sz="2200" dirty="0"/>
            </a:br>
            <a:endParaRPr lang="en-US" sz="2200" dirty="0"/>
          </a:p>
          <a:p>
            <a:pPr marL="342900" indent="-342900">
              <a:buFont typeface="Arial" panose="020B0604020202020204" pitchFamily="34" charset="0"/>
              <a:buChar char="•"/>
            </a:pPr>
            <a:r>
              <a:rPr lang="en-US" sz="2200" dirty="0"/>
              <a:t>Grievance Procedure </a:t>
            </a:r>
            <a:br>
              <a:rPr lang="en-US" sz="2200" dirty="0"/>
            </a:br>
            <a:endParaRPr lang="en-US" sz="2200" dirty="0"/>
          </a:p>
          <a:p>
            <a:pPr marL="342900" indent="-342900">
              <a:buFont typeface="Arial" panose="020B0604020202020204" pitchFamily="34" charset="0"/>
              <a:buChar char="•"/>
            </a:pPr>
            <a:r>
              <a:rPr lang="en-US" sz="2200" dirty="0"/>
              <a:t>[custom highlight by local]</a:t>
            </a:r>
            <a:endParaRPr lang="en-US" dirty="0"/>
          </a:p>
          <a:p>
            <a:endParaRPr lang="en-US" dirty="0"/>
          </a:p>
        </p:txBody>
      </p:sp>
      <p:sp>
        <p:nvSpPr>
          <p:cNvPr id="3" name="Slide Number Placeholder 2">
            <a:extLst>
              <a:ext uri="{FF2B5EF4-FFF2-40B4-BE49-F238E27FC236}">
                <a16:creationId xmlns:a16="http://schemas.microsoft.com/office/drawing/2014/main" id="{0D72FC3A-CD9E-FF44-85D9-F57F49AEE857}"/>
              </a:ext>
            </a:extLst>
          </p:cNvPr>
          <p:cNvSpPr>
            <a:spLocks noGrp="1"/>
          </p:cNvSpPr>
          <p:nvPr>
            <p:ph type="sldNum" sz="quarter" idx="12"/>
          </p:nvPr>
        </p:nvSpPr>
        <p:spPr/>
        <p:txBody>
          <a:bodyPr/>
          <a:lstStyle/>
          <a:p>
            <a:fld id="{B2DC25EE-239B-4C5F-AAD1-255A7D5F1EE2}" type="slidenum">
              <a:rPr lang="en-US" smtClean="0"/>
              <a:t>12</a:t>
            </a:fld>
            <a:endParaRPr lang="en-US" dirty="0"/>
          </a:p>
        </p:txBody>
      </p:sp>
    </p:spTree>
    <p:extLst>
      <p:ext uri="{BB962C8B-B14F-4D97-AF65-F5344CB8AC3E}">
        <p14:creationId xmlns:p14="http://schemas.microsoft.com/office/powerpoint/2010/main" val="779562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10259367" cy="523220"/>
          </a:xfrm>
          <a:prstGeom prst="rect">
            <a:avLst/>
          </a:prstGeom>
          <a:noFill/>
        </p:spPr>
        <p:txBody>
          <a:bodyPr wrap="square" rtlCol="0">
            <a:spAutoFit/>
          </a:bodyPr>
          <a:lstStyle/>
          <a:p>
            <a:r>
              <a:rPr lang="en-US" sz="2800" b="1" dirty="0">
                <a:solidFill>
                  <a:srgbClr val="0057B8"/>
                </a:solidFill>
              </a:rPr>
              <a:t>Benefits of Membership</a:t>
            </a:r>
          </a:p>
        </p:txBody>
      </p:sp>
      <p:sp>
        <p:nvSpPr>
          <p:cNvPr id="3" name="TextBox 2">
            <a:extLst>
              <a:ext uri="{FF2B5EF4-FFF2-40B4-BE49-F238E27FC236}">
                <a16:creationId xmlns:a16="http://schemas.microsoft.com/office/drawing/2014/main" id="{F1340DFD-82AD-43FB-99DE-C2CE0E8CC51B}"/>
              </a:ext>
            </a:extLst>
          </p:cNvPr>
          <p:cNvSpPr txBox="1"/>
          <p:nvPr/>
        </p:nvSpPr>
        <p:spPr>
          <a:xfrm>
            <a:off x="1195754" y="2105561"/>
            <a:ext cx="9435402" cy="3416320"/>
          </a:xfrm>
          <a:prstGeom prst="rect">
            <a:avLst/>
          </a:prstGeom>
          <a:noFill/>
        </p:spPr>
        <p:txBody>
          <a:bodyPr wrap="square" rtlCol="0">
            <a:spAutoFit/>
          </a:bodyPr>
          <a:lstStyle/>
          <a:p>
            <a:pPr marL="342900" indent="-342900">
              <a:buFont typeface="Arial" panose="020B0604020202020204" pitchFamily="34" charset="0"/>
              <a:buChar char="•"/>
            </a:pPr>
            <a:r>
              <a:rPr lang="en-US" sz="2200" dirty="0"/>
              <a:t>PSEA offers </a:t>
            </a:r>
            <a:r>
              <a:rPr lang="en-US" sz="2200" i="1" dirty="0"/>
              <a:t>peace of mind</a:t>
            </a:r>
            <a:r>
              <a:rPr lang="en-US" sz="2200" dirty="0"/>
              <a:t>: </a:t>
            </a:r>
          </a:p>
          <a:p>
            <a:pPr marL="342900" indent="-342900">
              <a:buFont typeface="Arial" panose="020B0604020202020204" pitchFamily="34" charset="0"/>
              <a:buChar char="•"/>
            </a:pPr>
            <a:endParaRPr lang="en-US" sz="2200" dirty="0"/>
          </a:p>
          <a:p>
            <a:pPr lvl="1"/>
            <a:r>
              <a:rPr lang="en-US" sz="2200" dirty="0"/>
              <a:t>You can focus on your job confident in the knowledge that your  association is protecting your rights as a union member, advocating for your profession, and providing career development.</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Liability Insurance</a:t>
            </a:r>
            <a:br>
              <a:rPr lang="en-US" sz="2200" dirty="0"/>
            </a:br>
            <a:endParaRPr lang="en-US" sz="2200" dirty="0"/>
          </a:p>
          <a:p>
            <a:pPr marL="342900" indent="-342900">
              <a:buFont typeface="Arial" panose="020B0604020202020204" pitchFamily="34" charset="0"/>
              <a:buChar char="•"/>
            </a:pPr>
            <a:r>
              <a:rPr lang="en-US" sz="2200" dirty="0"/>
              <a:t>Discounts</a:t>
            </a:r>
            <a:endParaRPr lang="en-US" dirty="0"/>
          </a:p>
          <a:p>
            <a:endParaRPr lang="en-US" dirty="0"/>
          </a:p>
        </p:txBody>
      </p:sp>
      <p:sp>
        <p:nvSpPr>
          <p:cNvPr id="4" name="Slide Number Placeholder 3">
            <a:extLst>
              <a:ext uri="{FF2B5EF4-FFF2-40B4-BE49-F238E27FC236}">
                <a16:creationId xmlns:a16="http://schemas.microsoft.com/office/drawing/2014/main" id="{CF000374-9B7F-4245-8040-C180FAC94D8E}"/>
              </a:ext>
            </a:extLst>
          </p:cNvPr>
          <p:cNvSpPr>
            <a:spLocks noGrp="1"/>
          </p:cNvSpPr>
          <p:nvPr>
            <p:ph type="sldNum" sz="quarter" idx="12"/>
          </p:nvPr>
        </p:nvSpPr>
        <p:spPr/>
        <p:txBody>
          <a:bodyPr/>
          <a:lstStyle/>
          <a:p>
            <a:fld id="{B2DC25EE-239B-4C5F-AAD1-255A7D5F1EE2}" type="slidenum">
              <a:rPr lang="en-US" smtClean="0"/>
              <a:t>13</a:t>
            </a:fld>
            <a:endParaRPr lang="en-US" dirty="0"/>
          </a:p>
        </p:txBody>
      </p:sp>
    </p:spTree>
    <p:extLst>
      <p:ext uri="{BB962C8B-B14F-4D97-AF65-F5344CB8AC3E}">
        <p14:creationId xmlns:p14="http://schemas.microsoft.com/office/powerpoint/2010/main" val="2629323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10259367" cy="523220"/>
          </a:xfrm>
          <a:prstGeom prst="rect">
            <a:avLst/>
          </a:prstGeom>
          <a:noFill/>
        </p:spPr>
        <p:txBody>
          <a:bodyPr wrap="square" rtlCol="0">
            <a:spAutoFit/>
          </a:bodyPr>
          <a:lstStyle/>
          <a:p>
            <a:r>
              <a:rPr lang="en-US" sz="2800" b="1" dirty="0">
                <a:solidFill>
                  <a:srgbClr val="0057B8"/>
                </a:solidFill>
              </a:rPr>
              <a:t>Social Justice and Advocacy</a:t>
            </a:r>
          </a:p>
        </p:txBody>
      </p:sp>
      <p:sp>
        <p:nvSpPr>
          <p:cNvPr id="3" name="TextBox 2">
            <a:extLst>
              <a:ext uri="{FF2B5EF4-FFF2-40B4-BE49-F238E27FC236}">
                <a16:creationId xmlns:a16="http://schemas.microsoft.com/office/drawing/2014/main" id="{F1340DFD-82AD-43FB-99DE-C2CE0E8CC51B}"/>
              </a:ext>
            </a:extLst>
          </p:cNvPr>
          <p:cNvSpPr txBox="1"/>
          <p:nvPr/>
        </p:nvSpPr>
        <p:spPr>
          <a:xfrm>
            <a:off x="1195754" y="2105561"/>
            <a:ext cx="9435402" cy="3754874"/>
          </a:xfrm>
          <a:prstGeom prst="rect">
            <a:avLst/>
          </a:prstGeom>
          <a:noFill/>
        </p:spPr>
        <p:txBody>
          <a:bodyPr wrap="square" rtlCol="0">
            <a:spAutoFit/>
          </a:bodyPr>
          <a:lstStyle/>
          <a:p>
            <a:r>
              <a:rPr lang="en-US" sz="2200" dirty="0"/>
              <a:t>PSEA members are committed to ensuring that ALL students have what they need to succeed. </a:t>
            </a:r>
          </a:p>
          <a:p>
            <a:endParaRPr lang="en-US" sz="2200" dirty="0"/>
          </a:p>
          <a:p>
            <a:r>
              <a:rPr lang="en-US" sz="2200" dirty="0"/>
              <a:t>Our members remain focused on their students:</a:t>
            </a:r>
          </a:p>
          <a:p>
            <a:pPr marL="285750" indent="-285750">
              <a:buFont typeface="Arial" panose="020B0604020202020204" pitchFamily="34" charset="0"/>
              <a:buChar char="•"/>
            </a:pPr>
            <a:r>
              <a:rPr lang="en-US" sz="2200" dirty="0"/>
              <a:t>Academic experience</a:t>
            </a:r>
          </a:p>
          <a:p>
            <a:pPr marL="285750" indent="-285750">
              <a:buFont typeface="Arial" panose="020B0604020202020204" pitchFamily="34" charset="0"/>
              <a:buChar char="•"/>
            </a:pPr>
            <a:r>
              <a:rPr lang="en-US" sz="2200" dirty="0"/>
              <a:t>Social and emotional well-being</a:t>
            </a:r>
          </a:p>
          <a:p>
            <a:pPr marL="285750" indent="-285750">
              <a:buFont typeface="Arial" panose="020B0604020202020204" pitchFamily="34" charset="0"/>
              <a:buChar char="•"/>
            </a:pPr>
            <a:r>
              <a:rPr lang="en-US" sz="2200" dirty="0"/>
              <a:t>Love for learning</a:t>
            </a:r>
          </a:p>
          <a:p>
            <a:pPr marL="285750" indent="-285750">
              <a:buFont typeface="Arial" panose="020B0604020202020204" pitchFamily="34" charset="0"/>
              <a:buChar char="•"/>
            </a:pPr>
            <a:endParaRPr lang="en-US" sz="2200" dirty="0"/>
          </a:p>
          <a:p>
            <a:r>
              <a:rPr lang="en-US" sz="2200" dirty="0"/>
              <a:t>To achieve this, our members must have the resources they need. And that is at the center of our advocacy efforts.</a:t>
            </a:r>
          </a:p>
          <a:p>
            <a:endParaRPr lang="en-US" dirty="0"/>
          </a:p>
        </p:txBody>
      </p:sp>
      <p:sp>
        <p:nvSpPr>
          <p:cNvPr id="4" name="Slide Number Placeholder 3">
            <a:extLst>
              <a:ext uri="{FF2B5EF4-FFF2-40B4-BE49-F238E27FC236}">
                <a16:creationId xmlns:a16="http://schemas.microsoft.com/office/drawing/2014/main" id="{E2D2C8A1-4FCE-D447-A823-74686ECF603A}"/>
              </a:ext>
            </a:extLst>
          </p:cNvPr>
          <p:cNvSpPr>
            <a:spLocks noGrp="1"/>
          </p:cNvSpPr>
          <p:nvPr>
            <p:ph type="sldNum" sz="quarter" idx="12"/>
          </p:nvPr>
        </p:nvSpPr>
        <p:spPr/>
        <p:txBody>
          <a:bodyPr/>
          <a:lstStyle/>
          <a:p>
            <a:fld id="{B2DC25EE-239B-4C5F-AAD1-255A7D5F1EE2}" type="slidenum">
              <a:rPr lang="en-US" smtClean="0"/>
              <a:t>14</a:t>
            </a:fld>
            <a:endParaRPr lang="en-US" dirty="0"/>
          </a:p>
        </p:txBody>
      </p:sp>
    </p:spTree>
    <p:extLst>
      <p:ext uri="{BB962C8B-B14F-4D97-AF65-F5344CB8AC3E}">
        <p14:creationId xmlns:p14="http://schemas.microsoft.com/office/powerpoint/2010/main" val="1173252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10259367" cy="523220"/>
          </a:xfrm>
          <a:prstGeom prst="rect">
            <a:avLst/>
          </a:prstGeom>
          <a:noFill/>
        </p:spPr>
        <p:txBody>
          <a:bodyPr wrap="square" rtlCol="0">
            <a:spAutoFit/>
          </a:bodyPr>
          <a:lstStyle/>
          <a:p>
            <a:r>
              <a:rPr lang="en-US" sz="2800" b="1" dirty="0">
                <a:solidFill>
                  <a:srgbClr val="0057B8"/>
                </a:solidFill>
              </a:rPr>
              <a:t>Sounds great! Sign me up.</a:t>
            </a:r>
          </a:p>
        </p:txBody>
      </p:sp>
      <p:sp>
        <p:nvSpPr>
          <p:cNvPr id="3" name="TextBox 2">
            <a:extLst>
              <a:ext uri="{FF2B5EF4-FFF2-40B4-BE49-F238E27FC236}">
                <a16:creationId xmlns:a16="http://schemas.microsoft.com/office/drawing/2014/main" id="{F1340DFD-82AD-43FB-99DE-C2CE0E8CC51B}"/>
              </a:ext>
            </a:extLst>
          </p:cNvPr>
          <p:cNvSpPr txBox="1"/>
          <p:nvPr/>
        </p:nvSpPr>
        <p:spPr>
          <a:xfrm>
            <a:off x="1195754" y="2105561"/>
            <a:ext cx="9435402" cy="2739211"/>
          </a:xfrm>
          <a:prstGeom prst="rect">
            <a:avLst/>
          </a:prstGeom>
          <a:noFill/>
        </p:spPr>
        <p:txBody>
          <a:bodyPr wrap="square" rtlCol="0">
            <a:spAutoFit/>
          </a:bodyPr>
          <a:lstStyle/>
          <a:p>
            <a:r>
              <a:rPr lang="en-US" sz="2200" dirty="0"/>
              <a:t>Signing the enrollment form is just the start.</a:t>
            </a:r>
          </a:p>
          <a:p>
            <a:endParaRPr lang="en-US" sz="2200" dirty="0"/>
          </a:p>
          <a:p>
            <a:pPr marL="342900" indent="-342900">
              <a:buFont typeface="Arial" panose="020B0604020202020204" pitchFamily="34" charset="0"/>
              <a:buChar char="•"/>
            </a:pPr>
            <a:r>
              <a:rPr lang="en-US" sz="2200" dirty="0"/>
              <a:t>How to get involved in the local</a:t>
            </a:r>
          </a:p>
          <a:p>
            <a:pPr marL="342900" indent="-342900">
              <a:buFont typeface="Arial" panose="020B0604020202020204" pitchFamily="34" charset="0"/>
              <a:buChar char="•"/>
            </a:pPr>
            <a:r>
              <a:rPr lang="en-US" sz="2200" dirty="0"/>
              <a:t>How to keep up with PSEA news and events</a:t>
            </a:r>
          </a:p>
          <a:p>
            <a:pPr marL="342900" indent="-342900">
              <a:buFont typeface="Arial" panose="020B0604020202020204" pitchFamily="34" charset="0"/>
              <a:buChar char="•"/>
            </a:pPr>
            <a:r>
              <a:rPr lang="en-US" sz="2200" dirty="0"/>
              <a:t>How to access your member benefits</a:t>
            </a:r>
          </a:p>
          <a:p>
            <a:pPr marL="342900" indent="-342900">
              <a:buFont typeface="Arial" panose="020B0604020202020204" pitchFamily="34" charset="0"/>
              <a:buChar char="•"/>
            </a:pPr>
            <a:r>
              <a:rPr lang="en-US" sz="2200" dirty="0"/>
              <a:t>How to join us and be heard </a:t>
            </a:r>
          </a:p>
          <a:p>
            <a:pPr marL="342900" indent="-342900">
              <a:buFont typeface="Arial" panose="020B0604020202020204" pitchFamily="34" charset="0"/>
              <a:buChar char="•"/>
            </a:pPr>
            <a:endParaRPr lang="en-US" sz="2200" dirty="0"/>
          </a:p>
          <a:p>
            <a:endParaRPr lang="en-US" dirty="0"/>
          </a:p>
        </p:txBody>
      </p:sp>
      <p:sp>
        <p:nvSpPr>
          <p:cNvPr id="4" name="Slide Number Placeholder 3">
            <a:extLst>
              <a:ext uri="{FF2B5EF4-FFF2-40B4-BE49-F238E27FC236}">
                <a16:creationId xmlns:a16="http://schemas.microsoft.com/office/drawing/2014/main" id="{86FD1DEB-3E87-2743-B30F-8AE238A50DB6}"/>
              </a:ext>
            </a:extLst>
          </p:cNvPr>
          <p:cNvSpPr>
            <a:spLocks noGrp="1"/>
          </p:cNvSpPr>
          <p:nvPr>
            <p:ph type="sldNum" sz="quarter" idx="12"/>
          </p:nvPr>
        </p:nvSpPr>
        <p:spPr/>
        <p:txBody>
          <a:bodyPr/>
          <a:lstStyle/>
          <a:p>
            <a:fld id="{B2DC25EE-239B-4C5F-AAD1-255A7D5F1EE2}" type="slidenum">
              <a:rPr lang="en-US" smtClean="0"/>
              <a:t>15</a:t>
            </a:fld>
            <a:endParaRPr lang="en-US" dirty="0"/>
          </a:p>
        </p:txBody>
      </p:sp>
    </p:spTree>
    <p:extLst>
      <p:ext uri="{BB962C8B-B14F-4D97-AF65-F5344CB8AC3E}">
        <p14:creationId xmlns:p14="http://schemas.microsoft.com/office/powerpoint/2010/main" val="4036954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567FC50-FCF7-4256-B97F-F066936AD03B}"/>
              </a:ext>
            </a:extLst>
          </p:cNvPr>
          <p:cNvSpPr txBox="1"/>
          <p:nvPr/>
        </p:nvSpPr>
        <p:spPr>
          <a:xfrm>
            <a:off x="1195754" y="1155560"/>
            <a:ext cx="10259367" cy="523220"/>
          </a:xfrm>
          <a:prstGeom prst="rect">
            <a:avLst/>
          </a:prstGeom>
          <a:noFill/>
        </p:spPr>
        <p:txBody>
          <a:bodyPr wrap="square" rtlCol="0">
            <a:spAutoFit/>
          </a:bodyPr>
          <a:lstStyle/>
          <a:p>
            <a:r>
              <a:rPr lang="en-US" sz="2800" b="1" dirty="0">
                <a:solidFill>
                  <a:srgbClr val="0057B8"/>
                </a:solidFill>
              </a:rPr>
              <a:t>Questions? </a:t>
            </a:r>
          </a:p>
        </p:txBody>
      </p:sp>
      <p:sp>
        <p:nvSpPr>
          <p:cNvPr id="3" name="Slide Number Placeholder 2">
            <a:extLst>
              <a:ext uri="{FF2B5EF4-FFF2-40B4-BE49-F238E27FC236}">
                <a16:creationId xmlns:a16="http://schemas.microsoft.com/office/drawing/2014/main" id="{6C3E9B9D-C7AB-C649-BAF1-78EE623A33D3}"/>
              </a:ext>
            </a:extLst>
          </p:cNvPr>
          <p:cNvSpPr>
            <a:spLocks noGrp="1"/>
          </p:cNvSpPr>
          <p:nvPr>
            <p:ph type="sldNum" sz="quarter" idx="12"/>
          </p:nvPr>
        </p:nvSpPr>
        <p:spPr/>
        <p:txBody>
          <a:bodyPr/>
          <a:lstStyle/>
          <a:p>
            <a:fld id="{B2DC25EE-239B-4C5F-AAD1-255A7D5F1EE2}" type="slidenum">
              <a:rPr lang="en-US" smtClean="0"/>
              <a:t>16</a:t>
            </a:fld>
            <a:endParaRPr lang="en-US" dirty="0"/>
          </a:p>
        </p:txBody>
      </p:sp>
    </p:spTree>
    <p:extLst>
      <p:ext uri="{BB962C8B-B14F-4D97-AF65-F5344CB8AC3E}">
        <p14:creationId xmlns:p14="http://schemas.microsoft.com/office/powerpoint/2010/main" val="4259629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9917723" cy="523220"/>
          </a:xfrm>
          <a:prstGeom prst="rect">
            <a:avLst/>
          </a:prstGeom>
          <a:noFill/>
        </p:spPr>
        <p:txBody>
          <a:bodyPr wrap="square" rtlCol="0">
            <a:spAutoFit/>
          </a:bodyPr>
          <a:lstStyle/>
          <a:p>
            <a:r>
              <a:rPr lang="en-US" sz="2800" b="1" dirty="0">
                <a:solidFill>
                  <a:srgbClr val="0057B8"/>
                </a:solidFill>
              </a:rPr>
              <a:t>[INSERT LOCAL] Education Association</a:t>
            </a:r>
          </a:p>
        </p:txBody>
      </p:sp>
      <p:sp>
        <p:nvSpPr>
          <p:cNvPr id="3" name="TextBox 2">
            <a:extLst>
              <a:ext uri="{FF2B5EF4-FFF2-40B4-BE49-F238E27FC236}">
                <a16:creationId xmlns:a16="http://schemas.microsoft.com/office/drawing/2014/main" id="{F1340DFD-82AD-43FB-99DE-C2CE0E8CC51B}"/>
              </a:ext>
            </a:extLst>
          </p:cNvPr>
          <p:cNvSpPr txBox="1"/>
          <p:nvPr/>
        </p:nvSpPr>
        <p:spPr>
          <a:xfrm>
            <a:off x="1286189" y="2080009"/>
            <a:ext cx="9435402" cy="3016210"/>
          </a:xfrm>
          <a:prstGeom prst="rect">
            <a:avLst/>
          </a:prstGeom>
          <a:noFill/>
        </p:spPr>
        <p:txBody>
          <a:bodyPr wrap="square" rtlCol="0">
            <a:spAutoFit/>
          </a:bodyPr>
          <a:lstStyle/>
          <a:p>
            <a:r>
              <a:rPr lang="en-US" sz="2200" dirty="0"/>
              <a:t>Welcome! I am the XXEA </a:t>
            </a:r>
            <a:r>
              <a:rPr lang="en-US" sz="2200" u="sng" dirty="0"/>
              <a:t>[President, Officer, Membership Chair, etc…]</a:t>
            </a:r>
            <a:br>
              <a:rPr lang="en-US" sz="2200" u="sng" dirty="0"/>
            </a:br>
            <a:endParaRPr lang="en-US" sz="2200" u="sng" dirty="0"/>
          </a:p>
          <a:p>
            <a:pPr marL="285750" indent="-285750">
              <a:buFont typeface="Arial" panose="020B0604020202020204" pitchFamily="34" charset="0"/>
              <a:buChar char="•"/>
            </a:pPr>
            <a:r>
              <a:rPr lang="en-US" sz="2200" dirty="0"/>
              <a:t>About Me</a:t>
            </a:r>
            <a:br>
              <a:rPr lang="en-US" sz="2200" dirty="0"/>
            </a:br>
            <a:endParaRPr lang="en-US" sz="2200" dirty="0"/>
          </a:p>
          <a:p>
            <a:pPr marL="285750" indent="-285750">
              <a:buFont typeface="Arial" panose="020B0604020202020204" pitchFamily="34" charset="0"/>
              <a:buChar char="•"/>
            </a:pPr>
            <a:r>
              <a:rPr lang="en-US" sz="2200" dirty="0"/>
              <a:t>Why I joined the Association and why I’ve stuck with it.</a:t>
            </a:r>
            <a:br>
              <a:rPr lang="en-US" sz="2200" dirty="0"/>
            </a:br>
            <a:endParaRPr lang="en-US" sz="2200" dirty="0"/>
          </a:p>
          <a:p>
            <a:endParaRPr lang="en-US" dirty="0"/>
          </a:p>
          <a:p>
            <a:endParaRPr lang="en-US" dirty="0"/>
          </a:p>
        </p:txBody>
      </p:sp>
      <p:sp>
        <p:nvSpPr>
          <p:cNvPr id="4" name="Slide Number Placeholder 3">
            <a:extLst>
              <a:ext uri="{FF2B5EF4-FFF2-40B4-BE49-F238E27FC236}">
                <a16:creationId xmlns:a16="http://schemas.microsoft.com/office/drawing/2014/main" id="{86EB4915-8DD3-1F40-867E-A5A5F7EDB400}"/>
              </a:ext>
            </a:extLst>
          </p:cNvPr>
          <p:cNvSpPr>
            <a:spLocks noGrp="1"/>
          </p:cNvSpPr>
          <p:nvPr>
            <p:ph type="sldNum" sz="quarter" idx="12"/>
          </p:nvPr>
        </p:nvSpPr>
        <p:spPr/>
        <p:txBody>
          <a:bodyPr/>
          <a:lstStyle/>
          <a:p>
            <a:fld id="{B2DC25EE-239B-4C5F-AAD1-255A7D5F1EE2}" type="slidenum">
              <a:rPr lang="en-US" smtClean="0"/>
              <a:t>2</a:t>
            </a:fld>
            <a:endParaRPr lang="en-US" dirty="0"/>
          </a:p>
        </p:txBody>
      </p:sp>
    </p:spTree>
    <p:extLst>
      <p:ext uri="{BB962C8B-B14F-4D97-AF65-F5344CB8AC3E}">
        <p14:creationId xmlns:p14="http://schemas.microsoft.com/office/powerpoint/2010/main" val="3262607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851182" y="800731"/>
            <a:ext cx="4846320" cy="2898648"/>
          </a:xfrm>
          <a:prstGeom prst="rect">
            <a:avLst/>
          </a:prstGeom>
        </p:spPr>
        <p:txBody>
          <a:bodyPr vert="horz" lIns="91440" tIns="45720" rIns="91440" bIns="45720" rtlCol="0" anchor="b">
            <a:normAutofit lnSpcReduction="10000"/>
          </a:bodyPr>
          <a:lstStyle/>
          <a:p>
            <a:pPr>
              <a:lnSpc>
                <a:spcPct val="90000"/>
              </a:lnSpc>
              <a:spcBef>
                <a:spcPct val="0"/>
              </a:spcBef>
              <a:spcAft>
                <a:spcPts val="600"/>
              </a:spcAft>
            </a:pPr>
            <a:r>
              <a:rPr lang="en-US" sz="5000" b="1" dirty="0">
                <a:solidFill>
                  <a:srgbClr val="0057B8"/>
                </a:solidFill>
                <a:latin typeface="+mj-lt"/>
                <a:ea typeface="+mj-ea"/>
                <a:cs typeface="+mj-cs"/>
              </a:rPr>
              <a:t>PSEA PROMISE:</a:t>
            </a:r>
          </a:p>
          <a:p>
            <a:pPr>
              <a:lnSpc>
                <a:spcPct val="90000"/>
              </a:lnSpc>
              <a:spcBef>
                <a:spcPct val="0"/>
              </a:spcBef>
              <a:spcAft>
                <a:spcPts val="600"/>
              </a:spcAft>
            </a:pPr>
            <a:r>
              <a:rPr lang="en-US" sz="5000" b="1" dirty="0">
                <a:solidFill>
                  <a:srgbClr val="0057B8"/>
                </a:solidFill>
                <a:latin typeface="+mj-lt"/>
                <a:ea typeface="+mj-ea"/>
                <a:cs typeface="+mj-cs"/>
              </a:rPr>
              <a:t>We are here for you.                  We are you.</a:t>
            </a:r>
          </a:p>
        </p:txBody>
      </p:sp>
      <p:pic>
        <p:nvPicPr>
          <p:cNvPr id="7" name="Picture 6" descr="A picture containing fence, clock&#10;&#10;Description automatically generated">
            <a:extLst>
              <a:ext uri="{FF2B5EF4-FFF2-40B4-BE49-F238E27FC236}">
                <a16:creationId xmlns:a16="http://schemas.microsoft.com/office/drawing/2014/main" id="{755BDFEA-982D-4510-A53A-ECB5118552F5}"/>
              </a:ext>
            </a:extLst>
          </p:cNvPr>
          <p:cNvPicPr>
            <a:picLocks noChangeAspect="1"/>
          </p:cNvPicPr>
          <p:nvPr/>
        </p:nvPicPr>
        <p:blipFill rotWithShape="1">
          <a:blip r:embed="rId3">
            <a:extLst>
              <a:ext uri="{28A0092B-C50C-407E-A947-70E740481C1C}">
                <a14:useLocalDpi xmlns:a14="http://schemas.microsoft.com/office/drawing/2010/main" val="0"/>
              </a:ext>
            </a:extLst>
          </a:blip>
          <a:srcRect l="7708" r="6336" b="18298"/>
          <a:stretch/>
        </p:blipFill>
        <p:spPr>
          <a:xfrm>
            <a:off x="7137905" y="402921"/>
            <a:ext cx="2401880" cy="2283004"/>
          </a:xfrm>
          <a:prstGeom prst="rect">
            <a:avLst/>
          </a:prstGeom>
        </p:spPr>
      </p:pic>
      <p:sp>
        <p:nvSpPr>
          <p:cNvPr id="10" name="TextBox 9">
            <a:extLst>
              <a:ext uri="{FF2B5EF4-FFF2-40B4-BE49-F238E27FC236}">
                <a16:creationId xmlns:a16="http://schemas.microsoft.com/office/drawing/2014/main" id="{2424F6A4-DC36-4946-97FC-64FBE8010DC8}"/>
              </a:ext>
            </a:extLst>
          </p:cNvPr>
          <p:cNvSpPr txBox="1"/>
          <p:nvPr/>
        </p:nvSpPr>
        <p:spPr>
          <a:xfrm>
            <a:off x="6745058" y="5690532"/>
            <a:ext cx="4967699" cy="661720"/>
          </a:xfrm>
          <a:prstGeom prst="rect">
            <a:avLst/>
          </a:prstGeom>
          <a:noFill/>
        </p:spPr>
        <p:txBody>
          <a:bodyPr wrap="square" rtlCol="0">
            <a:spAutoFit/>
          </a:bodyPr>
          <a:lstStyle/>
          <a:p>
            <a:pPr>
              <a:spcAft>
                <a:spcPts val="600"/>
              </a:spcAft>
            </a:pPr>
            <a:r>
              <a:rPr lang="en-US" sz="1600" dirty="0"/>
              <a:t>Student teaching stress level </a:t>
            </a:r>
          </a:p>
          <a:p>
            <a:pPr>
              <a:spcAft>
                <a:spcPts val="600"/>
              </a:spcAft>
            </a:pPr>
            <a:r>
              <a:rPr lang="en-US" sz="1600" dirty="0"/>
              <a:t>In a normal year.</a:t>
            </a:r>
          </a:p>
        </p:txBody>
      </p:sp>
      <p:sp>
        <p:nvSpPr>
          <p:cNvPr id="11" name="TextBox 10">
            <a:extLst>
              <a:ext uri="{FF2B5EF4-FFF2-40B4-BE49-F238E27FC236}">
                <a16:creationId xmlns:a16="http://schemas.microsoft.com/office/drawing/2014/main" id="{85D729FC-48FC-4AB1-9896-66E22D60697F}"/>
              </a:ext>
            </a:extLst>
          </p:cNvPr>
          <p:cNvSpPr txBox="1"/>
          <p:nvPr/>
        </p:nvSpPr>
        <p:spPr>
          <a:xfrm>
            <a:off x="6731410" y="2779578"/>
            <a:ext cx="4491613" cy="584775"/>
          </a:xfrm>
          <a:prstGeom prst="rect">
            <a:avLst/>
          </a:prstGeom>
          <a:noFill/>
        </p:spPr>
        <p:txBody>
          <a:bodyPr wrap="square" rtlCol="0">
            <a:spAutoFit/>
          </a:bodyPr>
          <a:lstStyle/>
          <a:p>
            <a:pPr>
              <a:spcAft>
                <a:spcPts val="600"/>
              </a:spcAft>
            </a:pPr>
            <a:r>
              <a:rPr lang="en-US" sz="1600" dirty="0"/>
              <a:t>Student teaching stress level during a global pandemic with school closures.</a:t>
            </a:r>
          </a:p>
        </p:txBody>
      </p:sp>
      <p:sp>
        <p:nvSpPr>
          <p:cNvPr id="12" name="TextBox 11">
            <a:extLst>
              <a:ext uri="{FF2B5EF4-FFF2-40B4-BE49-F238E27FC236}">
                <a16:creationId xmlns:a16="http://schemas.microsoft.com/office/drawing/2014/main" id="{6D3C881C-12EC-468C-A433-EE2BCE6B629B}"/>
              </a:ext>
            </a:extLst>
          </p:cNvPr>
          <p:cNvSpPr txBox="1"/>
          <p:nvPr/>
        </p:nvSpPr>
        <p:spPr>
          <a:xfrm>
            <a:off x="808305" y="4160615"/>
            <a:ext cx="5923105"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a:t>Student teaching experience cut short</a:t>
            </a:r>
          </a:p>
          <a:p>
            <a:pPr marL="285750" indent="-285750">
              <a:buFont typeface="Arial" panose="020B0604020202020204" pitchFamily="34" charset="0"/>
              <a:buChar char="•"/>
            </a:pPr>
            <a:r>
              <a:rPr lang="en-US" sz="2000" dirty="0"/>
              <a:t>Navigating new CDC guidelines</a:t>
            </a:r>
          </a:p>
          <a:p>
            <a:pPr marL="285750" indent="-285750">
              <a:buFont typeface="Arial" panose="020B0604020202020204" pitchFamily="34" charset="0"/>
              <a:buChar char="•"/>
            </a:pPr>
            <a:r>
              <a:rPr lang="en-US" sz="2000" dirty="0"/>
              <a:t>Changing expectations for classroom set up</a:t>
            </a:r>
          </a:p>
          <a:p>
            <a:pPr marL="285750" indent="-285750">
              <a:buFont typeface="Arial" panose="020B0604020202020204" pitchFamily="34" charset="0"/>
              <a:buChar char="•"/>
            </a:pPr>
            <a:r>
              <a:rPr lang="en-US" sz="2000" dirty="0"/>
              <a:t>Unchartered waters in education</a:t>
            </a:r>
          </a:p>
        </p:txBody>
      </p:sp>
      <p:sp>
        <p:nvSpPr>
          <p:cNvPr id="4" name="Rectangle 3">
            <a:extLst>
              <a:ext uri="{FF2B5EF4-FFF2-40B4-BE49-F238E27FC236}">
                <a16:creationId xmlns:a16="http://schemas.microsoft.com/office/drawing/2014/main" id="{E248774A-0D70-5E45-9925-4C52EA8AA66E}"/>
              </a:ext>
            </a:extLst>
          </p:cNvPr>
          <p:cNvSpPr/>
          <p:nvPr/>
        </p:nvSpPr>
        <p:spPr>
          <a:xfrm>
            <a:off x="7224551" y="3452621"/>
            <a:ext cx="2315234" cy="21955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a:extLst>
              <a:ext uri="{FF2B5EF4-FFF2-40B4-BE49-F238E27FC236}">
                <a16:creationId xmlns:a16="http://schemas.microsoft.com/office/drawing/2014/main" id="{99152AC4-44FB-484D-B24F-5CF730185B3D}"/>
              </a:ext>
            </a:extLst>
          </p:cNvPr>
          <p:cNvSpPr>
            <a:spLocks noGrp="1"/>
          </p:cNvSpPr>
          <p:nvPr>
            <p:ph type="sldNum" sz="quarter" idx="12"/>
          </p:nvPr>
        </p:nvSpPr>
        <p:spPr/>
        <p:txBody>
          <a:bodyPr/>
          <a:lstStyle/>
          <a:p>
            <a:fld id="{B2DC25EE-239B-4C5F-AAD1-255A7D5F1EE2}" type="slidenum">
              <a:rPr lang="en-US" smtClean="0"/>
              <a:t>3</a:t>
            </a:fld>
            <a:endParaRPr lang="en-US" dirty="0"/>
          </a:p>
        </p:txBody>
      </p:sp>
      <p:pic>
        <p:nvPicPr>
          <p:cNvPr id="9" name="Graphic 8" descr="Upward trend">
            <a:extLst>
              <a:ext uri="{FF2B5EF4-FFF2-40B4-BE49-F238E27FC236}">
                <a16:creationId xmlns:a16="http://schemas.microsoft.com/office/drawing/2014/main" id="{77F8E55D-B50F-4D6D-8277-BCD4C8FDA80E}"/>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7837" t="8614" r="6649" b="7114"/>
          <a:stretch/>
        </p:blipFill>
        <p:spPr>
          <a:xfrm>
            <a:off x="7224551" y="3465598"/>
            <a:ext cx="2228588" cy="2196226"/>
          </a:xfrm>
          <a:prstGeom prst="rect">
            <a:avLst/>
          </a:prstGeom>
        </p:spPr>
      </p:pic>
    </p:spTree>
    <p:extLst>
      <p:ext uri="{BB962C8B-B14F-4D97-AF65-F5344CB8AC3E}">
        <p14:creationId xmlns:p14="http://schemas.microsoft.com/office/powerpoint/2010/main" val="1466787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C7E89-70AC-4178-B1BD-7D0160334B15}"/>
              </a:ext>
            </a:extLst>
          </p:cNvPr>
          <p:cNvSpPr>
            <a:spLocks noGrp="1"/>
          </p:cNvSpPr>
          <p:nvPr>
            <p:ph type="title"/>
          </p:nvPr>
        </p:nvSpPr>
        <p:spPr/>
        <p:txBody>
          <a:bodyPr/>
          <a:lstStyle/>
          <a:p>
            <a:r>
              <a:rPr lang="en-US" b="1" dirty="0">
                <a:solidFill>
                  <a:srgbClr val="0057B8"/>
                </a:solidFill>
              </a:rPr>
              <a:t>Together</a:t>
            </a:r>
          </a:p>
        </p:txBody>
      </p:sp>
      <p:sp>
        <p:nvSpPr>
          <p:cNvPr id="3" name="Content Placeholder 2">
            <a:extLst>
              <a:ext uri="{FF2B5EF4-FFF2-40B4-BE49-F238E27FC236}">
                <a16:creationId xmlns:a16="http://schemas.microsoft.com/office/drawing/2014/main" id="{FF86A1F5-B7EE-4730-914C-F4753104A6C9}"/>
              </a:ext>
            </a:extLst>
          </p:cNvPr>
          <p:cNvSpPr>
            <a:spLocks noGrp="1"/>
          </p:cNvSpPr>
          <p:nvPr>
            <p:ph idx="1"/>
          </p:nvPr>
        </p:nvSpPr>
        <p:spPr/>
        <p:txBody>
          <a:bodyPr/>
          <a:lstStyle/>
          <a:p>
            <a:pPr>
              <a:buFont typeface="Arial" panose="020B0604020202020204" pitchFamily="34" charset="0"/>
              <a:buChar char="•"/>
            </a:pPr>
            <a:r>
              <a:rPr lang="en-US" sz="2500" dirty="0"/>
              <a:t>We fight for the salaries and benefits we need to support our families.</a:t>
            </a:r>
          </a:p>
          <a:p>
            <a:pPr>
              <a:buFont typeface="Arial" panose="020B0604020202020204" pitchFamily="34" charset="0"/>
              <a:buChar char="•"/>
            </a:pPr>
            <a:r>
              <a:rPr lang="en-US" sz="2500" dirty="0"/>
              <a:t>We protect members when you need it most so we have the peace of mind to do our jobs.</a:t>
            </a:r>
          </a:p>
          <a:p>
            <a:endParaRPr lang="en-US" dirty="0"/>
          </a:p>
        </p:txBody>
      </p:sp>
      <p:sp>
        <p:nvSpPr>
          <p:cNvPr id="4" name="Slide Number Placeholder 3">
            <a:extLst>
              <a:ext uri="{FF2B5EF4-FFF2-40B4-BE49-F238E27FC236}">
                <a16:creationId xmlns:a16="http://schemas.microsoft.com/office/drawing/2014/main" id="{62771D0B-BC33-7646-9D1C-E790A29E7127}"/>
              </a:ext>
            </a:extLst>
          </p:cNvPr>
          <p:cNvSpPr>
            <a:spLocks noGrp="1"/>
          </p:cNvSpPr>
          <p:nvPr>
            <p:ph type="sldNum" sz="quarter" idx="12"/>
          </p:nvPr>
        </p:nvSpPr>
        <p:spPr/>
        <p:txBody>
          <a:bodyPr/>
          <a:lstStyle/>
          <a:p>
            <a:fld id="{B2DC25EE-239B-4C5F-AAD1-255A7D5F1EE2}" type="slidenum">
              <a:rPr lang="en-US" smtClean="0"/>
              <a:t>4</a:t>
            </a:fld>
            <a:endParaRPr lang="en-US" dirty="0"/>
          </a:p>
        </p:txBody>
      </p:sp>
    </p:spTree>
    <p:extLst>
      <p:ext uri="{BB962C8B-B14F-4D97-AF65-F5344CB8AC3E}">
        <p14:creationId xmlns:p14="http://schemas.microsoft.com/office/powerpoint/2010/main" val="219394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9917723" cy="523220"/>
          </a:xfrm>
          <a:prstGeom prst="rect">
            <a:avLst/>
          </a:prstGeom>
          <a:noFill/>
        </p:spPr>
        <p:txBody>
          <a:bodyPr wrap="square" rtlCol="0">
            <a:spAutoFit/>
          </a:bodyPr>
          <a:lstStyle/>
          <a:p>
            <a:r>
              <a:rPr lang="en-US" sz="2800" b="1" dirty="0">
                <a:solidFill>
                  <a:srgbClr val="0057B8"/>
                </a:solidFill>
              </a:rPr>
              <a:t>We Have Your Back.</a:t>
            </a:r>
          </a:p>
        </p:txBody>
      </p:sp>
      <p:sp>
        <p:nvSpPr>
          <p:cNvPr id="3" name="TextBox 2">
            <a:extLst>
              <a:ext uri="{FF2B5EF4-FFF2-40B4-BE49-F238E27FC236}">
                <a16:creationId xmlns:a16="http://schemas.microsoft.com/office/drawing/2014/main" id="{F1340DFD-82AD-43FB-99DE-C2CE0E8CC51B}"/>
              </a:ext>
            </a:extLst>
          </p:cNvPr>
          <p:cNvSpPr txBox="1"/>
          <p:nvPr/>
        </p:nvSpPr>
        <p:spPr>
          <a:xfrm>
            <a:off x="1195754" y="2079803"/>
            <a:ext cx="9435402" cy="2062103"/>
          </a:xfrm>
          <a:prstGeom prst="rect">
            <a:avLst/>
          </a:prstGeom>
          <a:noFill/>
        </p:spPr>
        <p:txBody>
          <a:bodyPr wrap="square" rtlCol="0">
            <a:spAutoFit/>
          </a:bodyPr>
          <a:lstStyle/>
          <a:p>
            <a:r>
              <a:rPr lang="en-US" sz="2200" dirty="0"/>
              <a:t>In times of crisis, PSEA members pull together and are there for each other. Just as we have been a guiding voice navigating COVID-19 closures, PSEA leads the efforts to protect public education in PA. Together.</a:t>
            </a:r>
          </a:p>
          <a:p>
            <a:endParaRPr lang="en-US" sz="2200" dirty="0"/>
          </a:p>
          <a:p>
            <a:endParaRPr lang="en-US" dirty="0"/>
          </a:p>
        </p:txBody>
      </p:sp>
      <p:sp>
        <p:nvSpPr>
          <p:cNvPr id="4" name="Slide Number Placeholder 3">
            <a:extLst>
              <a:ext uri="{FF2B5EF4-FFF2-40B4-BE49-F238E27FC236}">
                <a16:creationId xmlns:a16="http://schemas.microsoft.com/office/drawing/2014/main" id="{40C78FF4-A367-6649-9E99-2C15559DB4A8}"/>
              </a:ext>
            </a:extLst>
          </p:cNvPr>
          <p:cNvSpPr>
            <a:spLocks noGrp="1"/>
          </p:cNvSpPr>
          <p:nvPr>
            <p:ph type="sldNum" sz="quarter" idx="12"/>
          </p:nvPr>
        </p:nvSpPr>
        <p:spPr/>
        <p:txBody>
          <a:bodyPr/>
          <a:lstStyle/>
          <a:p>
            <a:fld id="{B2DC25EE-239B-4C5F-AAD1-255A7D5F1EE2}" type="slidenum">
              <a:rPr lang="en-US" smtClean="0"/>
              <a:t>5</a:t>
            </a:fld>
            <a:endParaRPr lang="en-US" dirty="0"/>
          </a:p>
        </p:txBody>
      </p:sp>
    </p:spTree>
    <p:extLst>
      <p:ext uri="{BB962C8B-B14F-4D97-AF65-F5344CB8AC3E}">
        <p14:creationId xmlns:p14="http://schemas.microsoft.com/office/powerpoint/2010/main" val="580336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9917723" cy="523220"/>
          </a:xfrm>
          <a:prstGeom prst="rect">
            <a:avLst/>
          </a:prstGeom>
          <a:noFill/>
        </p:spPr>
        <p:txBody>
          <a:bodyPr wrap="square" rtlCol="0">
            <a:spAutoFit/>
          </a:bodyPr>
          <a:lstStyle/>
          <a:p>
            <a:r>
              <a:rPr lang="en-US" sz="2800" b="1" dirty="0">
                <a:solidFill>
                  <a:srgbClr val="0057B8"/>
                </a:solidFill>
              </a:rPr>
              <a:t>Collective Power: The PSEA Difference</a:t>
            </a:r>
          </a:p>
        </p:txBody>
      </p:sp>
      <p:sp>
        <p:nvSpPr>
          <p:cNvPr id="3" name="TextBox 2">
            <a:extLst>
              <a:ext uri="{FF2B5EF4-FFF2-40B4-BE49-F238E27FC236}">
                <a16:creationId xmlns:a16="http://schemas.microsoft.com/office/drawing/2014/main" id="{F1340DFD-82AD-43FB-99DE-C2CE0E8CC51B}"/>
              </a:ext>
            </a:extLst>
          </p:cNvPr>
          <p:cNvSpPr txBox="1"/>
          <p:nvPr/>
        </p:nvSpPr>
        <p:spPr>
          <a:xfrm>
            <a:off x="1195754" y="2105561"/>
            <a:ext cx="9435402" cy="3354765"/>
          </a:xfrm>
          <a:prstGeom prst="rect">
            <a:avLst/>
          </a:prstGeom>
          <a:noFill/>
        </p:spPr>
        <p:txBody>
          <a:bodyPr wrap="square" rtlCol="0">
            <a:spAutoFit/>
          </a:bodyPr>
          <a:lstStyle/>
          <a:p>
            <a:r>
              <a:rPr lang="en-US" sz="2200" dirty="0"/>
              <a:t>Strong History of </a:t>
            </a:r>
            <a:r>
              <a:rPr lang="en-US" sz="2200" i="1" dirty="0"/>
              <a:t>member-led</a:t>
            </a:r>
            <a:r>
              <a:rPr lang="en-US" sz="2200" dirty="0"/>
              <a:t> Collective Action</a:t>
            </a:r>
          </a:p>
          <a:p>
            <a:endParaRPr lang="en-US" sz="2200" dirty="0"/>
          </a:p>
          <a:p>
            <a:pPr marL="285750" indent="-285750">
              <a:buFont typeface="Arial" panose="020B0604020202020204" pitchFamily="34" charset="0"/>
              <a:buChar char="•"/>
            </a:pPr>
            <a:r>
              <a:rPr lang="en-US" sz="2200" dirty="0"/>
              <a:t>On March 4, 1968, a group of 20,000+ PSEA members and supporters organized to rally on the steps of the capital to demand fair wages and better working conditions.</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While it did not happen overnight, the Legislature passed Act 195 of 1970 winning collective bargaining rights for school employees.</a:t>
            </a:r>
          </a:p>
          <a:p>
            <a:endParaRPr lang="en-US" dirty="0"/>
          </a:p>
          <a:p>
            <a:endParaRPr lang="en-US" dirty="0"/>
          </a:p>
        </p:txBody>
      </p:sp>
      <p:sp>
        <p:nvSpPr>
          <p:cNvPr id="4" name="Slide Number Placeholder 3">
            <a:extLst>
              <a:ext uri="{FF2B5EF4-FFF2-40B4-BE49-F238E27FC236}">
                <a16:creationId xmlns:a16="http://schemas.microsoft.com/office/drawing/2014/main" id="{6D28DBCE-2EA4-0C40-AA44-4D2A24828707}"/>
              </a:ext>
            </a:extLst>
          </p:cNvPr>
          <p:cNvSpPr>
            <a:spLocks noGrp="1"/>
          </p:cNvSpPr>
          <p:nvPr>
            <p:ph type="sldNum" sz="quarter" idx="12"/>
          </p:nvPr>
        </p:nvSpPr>
        <p:spPr/>
        <p:txBody>
          <a:bodyPr/>
          <a:lstStyle/>
          <a:p>
            <a:fld id="{B2DC25EE-239B-4C5F-AAD1-255A7D5F1EE2}" type="slidenum">
              <a:rPr lang="en-US" smtClean="0"/>
              <a:t>6</a:t>
            </a:fld>
            <a:endParaRPr lang="en-US" dirty="0"/>
          </a:p>
        </p:txBody>
      </p:sp>
    </p:spTree>
    <p:extLst>
      <p:ext uri="{BB962C8B-B14F-4D97-AF65-F5344CB8AC3E}">
        <p14:creationId xmlns:p14="http://schemas.microsoft.com/office/powerpoint/2010/main" val="302748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9917723" cy="523220"/>
          </a:xfrm>
          <a:prstGeom prst="rect">
            <a:avLst/>
          </a:prstGeom>
          <a:noFill/>
        </p:spPr>
        <p:txBody>
          <a:bodyPr wrap="square" rtlCol="0">
            <a:spAutoFit/>
          </a:bodyPr>
          <a:lstStyle/>
          <a:p>
            <a:r>
              <a:rPr lang="en-US" sz="2800" b="1" dirty="0">
                <a:solidFill>
                  <a:srgbClr val="0057B8"/>
                </a:solidFill>
              </a:rPr>
              <a:t>Collective Structure: The PSEA Difference</a:t>
            </a:r>
          </a:p>
        </p:txBody>
      </p:sp>
      <p:sp>
        <p:nvSpPr>
          <p:cNvPr id="3" name="TextBox 2">
            <a:extLst>
              <a:ext uri="{FF2B5EF4-FFF2-40B4-BE49-F238E27FC236}">
                <a16:creationId xmlns:a16="http://schemas.microsoft.com/office/drawing/2014/main" id="{F1340DFD-82AD-43FB-99DE-C2CE0E8CC51B}"/>
              </a:ext>
            </a:extLst>
          </p:cNvPr>
          <p:cNvSpPr txBox="1"/>
          <p:nvPr/>
        </p:nvSpPr>
        <p:spPr>
          <a:xfrm>
            <a:off x="1195754" y="2105561"/>
            <a:ext cx="9435402" cy="3354765"/>
          </a:xfrm>
          <a:prstGeom prst="rect">
            <a:avLst/>
          </a:prstGeom>
          <a:noFill/>
        </p:spPr>
        <p:txBody>
          <a:bodyPr wrap="square" rtlCol="0">
            <a:spAutoFit/>
          </a:bodyPr>
          <a:lstStyle/>
          <a:p>
            <a:pPr marL="285750" indent="-285750">
              <a:buFont typeface="Arial" panose="020B0604020202020204" pitchFamily="34" charset="0"/>
              <a:buChar char="•"/>
            </a:pPr>
            <a:r>
              <a:rPr lang="en-US" sz="2200" dirty="0"/>
              <a:t>XXEA: Our Local Association – representing each member is at the center of everything we do.</a:t>
            </a:r>
          </a:p>
          <a:p>
            <a:pPr marL="285750" indent="-285750">
              <a:buFont typeface="Arial" panose="020B0604020202020204" pitchFamily="34" charset="0"/>
              <a:buChar char="•"/>
            </a:pPr>
            <a:endParaRPr lang="en-US" sz="2200" dirty="0"/>
          </a:p>
          <a:p>
            <a:pPr marL="742950" lvl="1" indent="-285750">
              <a:buFont typeface="Arial" panose="020B0604020202020204" pitchFamily="34" charset="0"/>
              <a:buChar char="•"/>
            </a:pPr>
            <a:r>
              <a:rPr lang="en-US" sz="2200" dirty="0"/>
              <a:t>[INSERT REGION] (location of region office)</a:t>
            </a:r>
          </a:p>
          <a:p>
            <a:endParaRPr lang="en-US" sz="2200" dirty="0"/>
          </a:p>
          <a:p>
            <a:pPr marL="1200150" lvl="2" indent="-285750">
              <a:buFont typeface="Arial" panose="020B0604020202020204" pitchFamily="34" charset="0"/>
              <a:buChar char="•"/>
            </a:pPr>
            <a:r>
              <a:rPr lang="en-US" sz="2200" dirty="0"/>
              <a:t>PA State Education Association (Harrisburg)</a:t>
            </a:r>
          </a:p>
          <a:p>
            <a:endParaRPr lang="en-US" sz="2200" dirty="0"/>
          </a:p>
          <a:p>
            <a:pPr marL="1657350" lvl="3" indent="-285750">
              <a:buFont typeface="Arial" panose="020B0604020202020204" pitchFamily="34" charset="0"/>
              <a:buChar char="•"/>
            </a:pPr>
            <a:r>
              <a:rPr lang="en-US" sz="2200" dirty="0"/>
              <a:t>National Education Association (Washington, D.C.)</a:t>
            </a:r>
          </a:p>
          <a:p>
            <a:endParaRPr lang="en-US" dirty="0"/>
          </a:p>
          <a:p>
            <a:endParaRPr lang="en-US" dirty="0"/>
          </a:p>
        </p:txBody>
      </p:sp>
      <p:sp>
        <p:nvSpPr>
          <p:cNvPr id="4" name="Slide Number Placeholder 3">
            <a:extLst>
              <a:ext uri="{FF2B5EF4-FFF2-40B4-BE49-F238E27FC236}">
                <a16:creationId xmlns:a16="http://schemas.microsoft.com/office/drawing/2014/main" id="{5E6243E1-6C1C-5948-8517-825A490142A5}"/>
              </a:ext>
            </a:extLst>
          </p:cNvPr>
          <p:cNvSpPr>
            <a:spLocks noGrp="1"/>
          </p:cNvSpPr>
          <p:nvPr>
            <p:ph type="sldNum" sz="quarter" idx="12"/>
          </p:nvPr>
        </p:nvSpPr>
        <p:spPr/>
        <p:txBody>
          <a:bodyPr/>
          <a:lstStyle/>
          <a:p>
            <a:fld id="{B2DC25EE-239B-4C5F-AAD1-255A7D5F1EE2}" type="slidenum">
              <a:rPr lang="en-US" smtClean="0"/>
              <a:t>7</a:t>
            </a:fld>
            <a:endParaRPr lang="en-US" dirty="0"/>
          </a:p>
        </p:txBody>
      </p:sp>
    </p:spTree>
    <p:extLst>
      <p:ext uri="{BB962C8B-B14F-4D97-AF65-F5344CB8AC3E}">
        <p14:creationId xmlns:p14="http://schemas.microsoft.com/office/powerpoint/2010/main" val="317471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95754" y="1155560"/>
            <a:ext cx="9917723" cy="523220"/>
          </a:xfrm>
          <a:prstGeom prst="rect">
            <a:avLst/>
          </a:prstGeom>
          <a:noFill/>
        </p:spPr>
        <p:txBody>
          <a:bodyPr wrap="square" rtlCol="0">
            <a:spAutoFit/>
          </a:bodyPr>
          <a:lstStyle/>
          <a:p>
            <a:r>
              <a:rPr lang="en-US" sz="2800" b="1" dirty="0">
                <a:solidFill>
                  <a:srgbClr val="0057B8"/>
                </a:solidFill>
              </a:rPr>
              <a:t>Your Local Education Association</a:t>
            </a:r>
          </a:p>
        </p:txBody>
      </p:sp>
      <p:sp>
        <p:nvSpPr>
          <p:cNvPr id="3" name="TextBox 2">
            <a:extLst>
              <a:ext uri="{FF2B5EF4-FFF2-40B4-BE49-F238E27FC236}">
                <a16:creationId xmlns:a16="http://schemas.microsoft.com/office/drawing/2014/main" id="{F1340DFD-82AD-43FB-99DE-C2CE0E8CC51B}"/>
              </a:ext>
            </a:extLst>
          </p:cNvPr>
          <p:cNvSpPr txBox="1"/>
          <p:nvPr/>
        </p:nvSpPr>
        <p:spPr>
          <a:xfrm>
            <a:off x="1195754" y="2105561"/>
            <a:ext cx="9435402" cy="2739211"/>
          </a:xfrm>
          <a:prstGeom prst="rect">
            <a:avLst/>
          </a:prstGeom>
          <a:noFill/>
        </p:spPr>
        <p:txBody>
          <a:bodyPr wrap="square" rtlCol="0">
            <a:spAutoFit/>
          </a:bodyPr>
          <a:lstStyle/>
          <a:p>
            <a:r>
              <a:rPr lang="en-US" sz="2200" dirty="0"/>
              <a:t>The Association IS the members!</a:t>
            </a:r>
          </a:p>
          <a:p>
            <a:endParaRPr lang="en-US" sz="2200" dirty="0"/>
          </a:p>
          <a:p>
            <a:r>
              <a:rPr lang="en-US" sz="2200" dirty="0"/>
              <a:t>Procedural Justice</a:t>
            </a:r>
          </a:p>
          <a:p>
            <a:endParaRPr lang="en-US" sz="2200" dirty="0"/>
          </a:p>
          <a:p>
            <a:pPr marL="285750" indent="-285750">
              <a:buFont typeface="Arial" panose="020B0604020202020204" pitchFamily="34" charset="0"/>
              <a:buChar char="•"/>
            </a:pPr>
            <a:r>
              <a:rPr lang="en-US" sz="2200" dirty="0"/>
              <a:t>One Member One Vote</a:t>
            </a:r>
            <a:br>
              <a:rPr lang="en-US" sz="2200" dirty="0"/>
            </a:br>
            <a:endParaRPr lang="en-US" sz="2200" dirty="0"/>
          </a:p>
          <a:p>
            <a:pPr marL="285750" indent="-285750">
              <a:buFont typeface="Arial" panose="020B0604020202020204" pitchFamily="34" charset="0"/>
              <a:buChar char="•"/>
            </a:pPr>
            <a:r>
              <a:rPr lang="en-US" sz="2200" dirty="0"/>
              <a:t>Run by and for the members</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F5BD857-8693-164C-AF7F-9ED770A4D1AF}"/>
              </a:ext>
            </a:extLst>
          </p:cNvPr>
          <p:cNvSpPr>
            <a:spLocks noGrp="1"/>
          </p:cNvSpPr>
          <p:nvPr>
            <p:ph type="sldNum" sz="quarter" idx="12"/>
          </p:nvPr>
        </p:nvSpPr>
        <p:spPr/>
        <p:txBody>
          <a:bodyPr/>
          <a:lstStyle/>
          <a:p>
            <a:fld id="{B2DC25EE-239B-4C5F-AAD1-255A7D5F1EE2}" type="slidenum">
              <a:rPr lang="en-US" smtClean="0"/>
              <a:t>8</a:t>
            </a:fld>
            <a:endParaRPr lang="en-US" dirty="0"/>
          </a:p>
        </p:txBody>
      </p:sp>
    </p:spTree>
    <p:extLst>
      <p:ext uri="{BB962C8B-B14F-4D97-AF65-F5344CB8AC3E}">
        <p14:creationId xmlns:p14="http://schemas.microsoft.com/office/powerpoint/2010/main" val="795907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EE56C-C456-4E2F-B262-C4FD7FB7DF0F}"/>
              </a:ext>
            </a:extLst>
          </p:cNvPr>
          <p:cNvSpPr txBox="1"/>
          <p:nvPr/>
        </p:nvSpPr>
        <p:spPr>
          <a:xfrm>
            <a:off x="1182106" y="911931"/>
            <a:ext cx="9917723" cy="523220"/>
          </a:xfrm>
          <a:prstGeom prst="rect">
            <a:avLst/>
          </a:prstGeom>
          <a:noFill/>
        </p:spPr>
        <p:txBody>
          <a:bodyPr wrap="square" rtlCol="0">
            <a:spAutoFit/>
          </a:bodyPr>
          <a:lstStyle/>
          <a:p>
            <a:r>
              <a:rPr lang="en-US" sz="2800" b="1" dirty="0">
                <a:solidFill>
                  <a:srgbClr val="0057B8"/>
                </a:solidFill>
              </a:rPr>
              <a:t>Our Livelihoods: Financial Stability</a:t>
            </a:r>
          </a:p>
        </p:txBody>
      </p:sp>
      <p:sp>
        <p:nvSpPr>
          <p:cNvPr id="3" name="TextBox 2">
            <a:extLst>
              <a:ext uri="{FF2B5EF4-FFF2-40B4-BE49-F238E27FC236}">
                <a16:creationId xmlns:a16="http://schemas.microsoft.com/office/drawing/2014/main" id="{F1340DFD-82AD-43FB-99DE-C2CE0E8CC51B}"/>
              </a:ext>
            </a:extLst>
          </p:cNvPr>
          <p:cNvSpPr txBox="1"/>
          <p:nvPr/>
        </p:nvSpPr>
        <p:spPr>
          <a:xfrm>
            <a:off x="971335" y="3487410"/>
            <a:ext cx="8794407" cy="3016210"/>
          </a:xfrm>
          <a:prstGeom prst="rect">
            <a:avLst/>
          </a:prstGeom>
          <a:noFill/>
        </p:spPr>
        <p:txBody>
          <a:bodyPr wrap="square" rtlCol="0">
            <a:spAutoFit/>
          </a:bodyPr>
          <a:lstStyle/>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Act 13: PSEA members maintained financial stability through the COVID crisis by winning passage of ACT 13 in March 2020</a:t>
            </a:r>
          </a:p>
          <a:p>
            <a:pPr marL="800100" lvl="1" indent="-342900">
              <a:buFont typeface="Arial" panose="020B0604020202020204" pitchFamily="34" charset="0"/>
              <a:buChar char="•"/>
            </a:pPr>
            <a:r>
              <a:rPr lang="en-US" sz="2200" dirty="0"/>
              <a:t>Lobbied for student teachers to qualify for state certification despite being prevented from finishing the 12-week student teacher requirement</a:t>
            </a:r>
          </a:p>
          <a:p>
            <a:pPr marL="800100" lvl="1" indent="-342900">
              <a:buFont typeface="Arial" panose="020B0604020202020204" pitchFamily="34" charset="0"/>
              <a:buChar char="•"/>
            </a:pPr>
            <a:r>
              <a:rPr lang="en-US" sz="2200" dirty="0"/>
              <a:t>Lobbied for PSSAs and Keystone Exams to be canceled</a:t>
            </a:r>
          </a:p>
          <a:p>
            <a:endParaRPr lang="en-US" dirty="0"/>
          </a:p>
          <a:p>
            <a:endParaRPr lang="en-US" dirty="0"/>
          </a:p>
        </p:txBody>
      </p:sp>
      <p:sp>
        <p:nvSpPr>
          <p:cNvPr id="4" name="Slide Number Placeholder 3">
            <a:extLst>
              <a:ext uri="{FF2B5EF4-FFF2-40B4-BE49-F238E27FC236}">
                <a16:creationId xmlns:a16="http://schemas.microsoft.com/office/drawing/2014/main" id="{E103AE03-02A6-8E49-BBC3-625B84CC864F}"/>
              </a:ext>
            </a:extLst>
          </p:cNvPr>
          <p:cNvSpPr>
            <a:spLocks noGrp="1"/>
          </p:cNvSpPr>
          <p:nvPr>
            <p:ph type="sldNum" sz="quarter" idx="12"/>
          </p:nvPr>
        </p:nvSpPr>
        <p:spPr/>
        <p:txBody>
          <a:bodyPr/>
          <a:lstStyle/>
          <a:p>
            <a:fld id="{B2DC25EE-239B-4C5F-AAD1-255A7D5F1EE2}" type="slidenum">
              <a:rPr lang="en-US" smtClean="0"/>
              <a:t>9</a:t>
            </a:fld>
            <a:endParaRPr lang="en-US" dirty="0"/>
          </a:p>
        </p:txBody>
      </p:sp>
      <p:pic>
        <p:nvPicPr>
          <p:cNvPr id="8" name="Picture 7" descr="A close up of a sign&#10;&#10;Description automatically generated">
            <a:extLst>
              <a:ext uri="{FF2B5EF4-FFF2-40B4-BE49-F238E27FC236}">
                <a16:creationId xmlns:a16="http://schemas.microsoft.com/office/drawing/2014/main" id="{16A4F07A-AA72-CD4F-AFFC-E1FE106E60FF}"/>
              </a:ext>
            </a:extLst>
          </p:cNvPr>
          <p:cNvPicPr>
            <a:picLocks noChangeAspect="1"/>
          </p:cNvPicPr>
          <p:nvPr/>
        </p:nvPicPr>
        <p:blipFill rotWithShape="1">
          <a:blip r:embed="rId3">
            <a:extLst>
              <a:ext uri="{28A0092B-C50C-407E-A947-70E740481C1C}">
                <a14:useLocalDpi xmlns:a14="http://schemas.microsoft.com/office/drawing/2010/main" val="0"/>
              </a:ext>
            </a:extLst>
          </a:blip>
          <a:srcRect l="6590" t="11117" r="2093" b="14189"/>
          <a:stretch/>
        </p:blipFill>
        <p:spPr>
          <a:xfrm>
            <a:off x="5592039" y="1547422"/>
            <a:ext cx="5114061" cy="2169994"/>
          </a:xfrm>
          <a:prstGeom prst="rect">
            <a:avLst/>
          </a:prstGeom>
        </p:spPr>
      </p:pic>
      <p:sp>
        <p:nvSpPr>
          <p:cNvPr id="10" name="TextBox 9">
            <a:extLst>
              <a:ext uri="{FF2B5EF4-FFF2-40B4-BE49-F238E27FC236}">
                <a16:creationId xmlns:a16="http://schemas.microsoft.com/office/drawing/2014/main" id="{EDA0781D-9A69-D94F-A574-09C87F3578FF}"/>
              </a:ext>
            </a:extLst>
          </p:cNvPr>
          <p:cNvSpPr txBox="1"/>
          <p:nvPr/>
        </p:nvSpPr>
        <p:spPr>
          <a:xfrm>
            <a:off x="971335" y="1647042"/>
            <a:ext cx="4760725" cy="2062103"/>
          </a:xfrm>
          <a:prstGeom prst="rect">
            <a:avLst/>
          </a:prstGeom>
          <a:noFill/>
        </p:spPr>
        <p:txBody>
          <a:bodyPr wrap="square" rtlCol="0">
            <a:spAutoFit/>
          </a:bodyPr>
          <a:lstStyle/>
          <a:p>
            <a:pPr marL="342900" indent="-342900">
              <a:buFont typeface="Arial" panose="020B0604020202020204" pitchFamily="34" charset="0"/>
              <a:buChar char="•"/>
            </a:pPr>
            <a:r>
              <a:rPr lang="en-US" sz="2200" dirty="0"/>
              <a:t>Wages for PA Educators         are 31% higher on average compared to other states where fewer people belong </a:t>
            </a:r>
          </a:p>
          <a:p>
            <a:r>
              <a:rPr lang="en-US" sz="2200" dirty="0"/>
              <a:t>     to associations like ours.. </a:t>
            </a:r>
          </a:p>
          <a:p>
            <a:endParaRPr lang="en-US" dirty="0"/>
          </a:p>
        </p:txBody>
      </p:sp>
    </p:spTree>
    <p:extLst>
      <p:ext uri="{BB962C8B-B14F-4D97-AF65-F5344CB8AC3E}">
        <p14:creationId xmlns:p14="http://schemas.microsoft.com/office/powerpoint/2010/main" val="17118023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psea">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Theme1-psea" id="{8E1793D9-5B36-A145-940D-501B92279C3C}" vid="{886A0FC5-9D9B-9941-ABFF-7177AA9CC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Theme1-psea</Template>
  <TotalTime>243</TotalTime>
  <Words>1263</Words>
  <Application>Microsoft Office PowerPoint</Application>
  <PresentationFormat>Widescreen</PresentationFormat>
  <Paragraphs>169</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Avenir Next LT Pro</vt:lpstr>
      <vt:lpstr>Calibri</vt:lpstr>
      <vt:lpstr>Century Gothic</vt:lpstr>
      <vt:lpstr>Garamond</vt:lpstr>
      <vt:lpstr>Theme1-psea</vt:lpstr>
      <vt:lpstr>PowerPoint Presentation</vt:lpstr>
      <vt:lpstr>PowerPoint Presentation</vt:lpstr>
      <vt:lpstr>PowerPoint Presentation</vt:lpstr>
      <vt:lpstr>Together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PSEA: The Voice for Teachers, Students and Public Education in PA</dc:title>
  <dc:creator>Briscoe, Annie [PA]</dc:creator>
  <cp:lastModifiedBy>Broderic, David [PA]</cp:lastModifiedBy>
  <cp:revision>32</cp:revision>
  <dcterms:created xsi:type="dcterms:W3CDTF">2020-06-07T15:03:12Z</dcterms:created>
  <dcterms:modified xsi:type="dcterms:W3CDTF">2020-06-10T13:49:50Z</dcterms:modified>
</cp:coreProperties>
</file>